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5"/>
  </p:notesMasterIdLst>
  <p:sldIdLst>
    <p:sldId id="256"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98" r:id="rId22"/>
    <p:sldId id="280" r:id="rId23"/>
    <p:sldId id="333" r:id="rId24"/>
    <p:sldId id="297" r:id="rId25"/>
    <p:sldId id="296" r:id="rId26"/>
    <p:sldId id="278" r:id="rId27"/>
    <p:sldId id="283" r:id="rId28"/>
    <p:sldId id="292" r:id="rId29"/>
    <p:sldId id="290" r:id="rId30"/>
    <p:sldId id="291" r:id="rId31"/>
    <p:sldId id="334" r:id="rId32"/>
    <p:sldId id="281" r:id="rId33"/>
    <p:sldId id="284" r:id="rId34"/>
    <p:sldId id="282" r:id="rId35"/>
    <p:sldId id="276" r:id="rId36"/>
    <p:sldId id="285" r:id="rId37"/>
    <p:sldId id="286" r:id="rId38"/>
    <p:sldId id="289" r:id="rId39"/>
    <p:sldId id="287" r:id="rId40"/>
    <p:sldId id="288" r:id="rId41"/>
    <p:sldId id="332" r:id="rId42"/>
    <p:sldId id="335" r:id="rId43"/>
    <p:sldId id="336" r:id="rId44"/>
    <p:sldId id="338" r:id="rId45"/>
    <p:sldId id="339" r:id="rId46"/>
    <p:sldId id="337" r:id="rId47"/>
    <p:sldId id="341" r:id="rId48"/>
    <p:sldId id="343" r:id="rId49"/>
    <p:sldId id="342" r:id="rId50"/>
    <p:sldId id="348" r:id="rId51"/>
    <p:sldId id="349" r:id="rId52"/>
    <p:sldId id="340" r:id="rId53"/>
    <p:sldId id="350" r:id="rId54"/>
    <p:sldId id="344" r:id="rId55"/>
    <p:sldId id="346" r:id="rId56"/>
    <p:sldId id="393" r:id="rId57"/>
    <p:sldId id="345" r:id="rId58"/>
    <p:sldId id="347" r:id="rId59"/>
    <p:sldId id="354" r:id="rId60"/>
    <p:sldId id="355" r:id="rId61"/>
    <p:sldId id="360" r:id="rId62"/>
    <p:sldId id="357" r:id="rId63"/>
    <p:sldId id="356" r:id="rId64"/>
    <p:sldId id="372" r:id="rId65"/>
    <p:sldId id="373" r:id="rId66"/>
    <p:sldId id="374" r:id="rId67"/>
    <p:sldId id="375" r:id="rId68"/>
    <p:sldId id="381" r:id="rId69"/>
    <p:sldId id="376" r:id="rId70"/>
    <p:sldId id="377" r:id="rId71"/>
    <p:sldId id="378" r:id="rId72"/>
    <p:sldId id="379" r:id="rId73"/>
    <p:sldId id="380" r:id="rId74"/>
    <p:sldId id="383" r:id="rId75"/>
    <p:sldId id="382" r:id="rId76"/>
    <p:sldId id="384" r:id="rId77"/>
    <p:sldId id="385" r:id="rId78"/>
    <p:sldId id="358" r:id="rId79"/>
    <p:sldId id="359" r:id="rId80"/>
    <p:sldId id="361" r:id="rId81"/>
    <p:sldId id="362" r:id="rId82"/>
    <p:sldId id="365" r:id="rId83"/>
    <p:sldId id="364" r:id="rId84"/>
    <p:sldId id="366" r:id="rId85"/>
    <p:sldId id="367" r:id="rId86"/>
    <p:sldId id="368" r:id="rId87"/>
    <p:sldId id="369" r:id="rId88"/>
    <p:sldId id="371" r:id="rId89"/>
    <p:sldId id="370" r:id="rId90"/>
    <p:sldId id="300" r:id="rId91"/>
    <p:sldId id="299" r:id="rId92"/>
    <p:sldId id="303" r:id="rId93"/>
    <p:sldId id="305" r:id="rId94"/>
    <p:sldId id="401" r:id="rId95"/>
    <p:sldId id="306" r:id="rId96"/>
    <p:sldId id="311" r:id="rId97"/>
    <p:sldId id="304" r:id="rId98"/>
    <p:sldId id="309" r:id="rId99"/>
    <p:sldId id="308" r:id="rId100"/>
    <p:sldId id="310" r:id="rId101"/>
    <p:sldId id="301" r:id="rId102"/>
    <p:sldId id="302" r:id="rId103"/>
    <p:sldId id="312" r:id="rId104"/>
    <p:sldId id="313" r:id="rId105"/>
    <p:sldId id="314" r:id="rId106"/>
    <p:sldId id="319" r:id="rId107"/>
    <p:sldId id="320" r:id="rId108"/>
    <p:sldId id="316" r:id="rId109"/>
    <p:sldId id="318" r:id="rId110"/>
    <p:sldId id="315" r:id="rId111"/>
    <p:sldId id="317" r:id="rId112"/>
    <p:sldId id="322" r:id="rId113"/>
    <p:sldId id="321" r:id="rId114"/>
    <p:sldId id="326" r:id="rId115"/>
    <p:sldId id="323" r:id="rId116"/>
    <p:sldId id="324" r:id="rId117"/>
    <p:sldId id="325" r:id="rId118"/>
    <p:sldId id="327" r:id="rId119"/>
    <p:sldId id="328" r:id="rId120"/>
    <p:sldId id="331" r:id="rId121"/>
    <p:sldId id="329" r:id="rId122"/>
    <p:sldId id="330" r:id="rId123"/>
    <p:sldId id="386" r:id="rId124"/>
    <p:sldId id="391" r:id="rId125"/>
    <p:sldId id="392" r:id="rId126"/>
    <p:sldId id="394" r:id="rId127"/>
    <p:sldId id="389" r:id="rId128"/>
    <p:sldId id="395" r:id="rId129"/>
    <p:sldId id="390" r:id="rId130"/>
    <p:sldId id="398" r:id="rId131"/>
    <p:sldId id="397" r:id="rId132"/>
    <p:sldId id="396" r:id="rId133"/>
    <p:sldId id="399" r:id="rId134"/>
    <p:sldId id="400" r:id="rId135"/>
    <p:sldId id="402" r:id="rId136"/>
    <p:sldId id="403" r:id="rId137"/>
    <p:sldId id="404" r:id="rId138"/>
    <p:sldId id="387" r:id="rId139"/>
    <p:sldId id="405" r:id="rId140"/>
    <p:sldId id="406" r:id="rId141"/>
    <p:sldId id="388" r:id="rId142"/>
    <p:sldId id="353" r:id="rId143"/>
    <p:sldId id="407" r:id="rId144"/>
    <p:sldId id="408" r:id="rId145"/>
    <p:sldId id="409" r:id="rId146"/>
    <p:sldId id="410" r:id="rId147"/>
    <p:sldId id="411" r:id="rId148"/>
    <p:sldId id="412" r:id="rId149"/>
    <p:sldId id="413" r:id="rId150"/>
    <p:sldId id="414" r:id="rId151"/>
    <p:sldId id="415" r:id="rId152"/>
    <p:sldId id="419" r:id="rId153"/>
    <p:sldId id="416" r:id="rId154"/>
    <p:sldId id="417" r:id="rId155"/>
    <p:sldId id="418" r:id="rId156"/>
    <p:sldId id="420" r:id="rId157"/>
    <p:sldId id="421" r:id="rId158"/>
    <p:sldId id="423" r:id="rId159"/>
    <p:sldId id="424" r:id="rId160"/>
    <p:sldId id="426" r:id="rId161"/>
    <p:sldId id="351" r:id="rId162"/>
    <p:sldId id="352" r:id="rId163"/>
    <p:sldId id="427" r:id="rId164"/>
    <p:sldId id="428" r:id="rId165"/>
    <p:sldId id="429" r:id="rId166"/>
    <p:sldId id="430" r:id="rId167"/>
    <p:sldId id="434" r:id="rId168"/>
    <p:sldId id="435" r:id="rId169"/>
    <p:sldId id="436" r:id="rId170"/>
    <p:sldId id="440" r:id="rId171"/>
    <p:sldId id="439" r:id="rId172"/>
    <p:sldId id="441" r:id="rId173"/>
    <p:sldId id="442" r:id="rId174"/>
    <p:sldId id="443" r:id="rId175"/>
    <p:sldId id="444" r:id="rId176"/>
    <p:sldId id="445" r:id="rId177"/>
    <p:sldId id="448" r:id="rId178"/>
    <p:sldId id="431" r:id="rId179"/>
    <p:sldId id="437" r:id="rId180"/>
    <p:sldId id="449" r:id="rId181"/>
    <p:sldId id="438" r:id="rId182"/>
    <p:sldId id="446" r:id="rId183"/>
    <p:sldId id="447" r:id="rId1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6A10F"/>
    <a:srgbClr val="7F9E40"/>
    <a:srgbClr val="FCFCA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37" autoAdjust="0"/>
  </p:normalViewPr>
  <p:slideViewPr>
    <p:cSldViewPr>
      <p:cViewPr varScale="1">
        <p:scale>
          <a:sx n="73" d="100"/>
          <a:sy n="73" d="100"/>
        </p:scale>
        <p:origin x="-1714"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75B8B-898C-4A40-AF01-2950116D2C06}" type="datetimeFigureOut">
              <a:rPr lang="en-US" smtClean="0"/>
              <a:pPr/>
              <a:t>4/21/2014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D9ACA-C43B-4FF3-86B0-84CB62C50E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678 is not</a:t>
            </a:r>
            <a:r>
              <a:rPr lang="en-US" baseline="0" dirty="0" smtClean="0"/>
              <a:t> actually a new field, but it has been given a new life and more use with RDA.</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15</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special list of Occupation</a:t>
            </a:r>
            <a:r>
              <a:rPr lang="en-US" baseline="0" dirty="0" smtClean="0"/>
              <a:t> Term Source Codes that could be used for field 374.  </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136</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a controlled vocabulary</a:t>
            </a:r>
            <a:r>
              <a:rPr lang="en-US" baseline="0" dirty="0" smtClean="0"/>
              <a:t> for occupations that is in the singular, the Dictionary of </a:t>
            </a:r>
            <a:r>
              <a:rPr lang="en-US" baseline="0" smtClean="0"/>
              <a:t>Occupational Titles - coded “dot”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137</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138</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139</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143</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 of work used as a qualifier in the authorized access point to distinguish the</a:t>
            </a:r>
            <a:r>
              <a:rPr lang="en-US" baseline="0" dirty="0" smtClean="0"/>
              <a:t> play from the novel by the same author.  Uncontrolled term in field 380.</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145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 of work not needed to differentiate this access point from any other, but it</a:t>
            </a:r>
            <a:r>
              <a:rPr lang="en-US" baseline="0" dirty="0" smtClean="0"/>
              <a:t> is recorded as a separate element anyway.  Example shows an uncontrolled term in the singular and two terms from controlled vocabulary. </a:t>
            </a:r>
          </a:p>
          <a:p>
            <a:endParaRPr lang="en-US" baseline="0" dirty="0" smtClean="0"/>
          </a:p>
          <a:p>
            <a:r>
              <a:rPr lang="en-US" baseline="0" dirty="0" err="1" smtClean="0"/>
              <a:t>lcac</a:t>
            </a:r>
            <a:r>
              <a:rPr lang="en-US" baseline="0" dirty="0" smtClean="0"/>
              <a:t> = </a:t>
            </a:r>
            <a:r>
              <a:rPr lang="en-US" dirty="0" smtClean="0"/>
              <a:t>Library of Congress Annotated Children's Cataloging Program subject headings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146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380 has the uncontrolled term that was also used in the authorized</a:t>
            </a:r>
            <a:r>
              <a:rPr lang="en-US" baseline="0" dirty="0" smtClean="0"/>
              <a:t> access point.  The second 380 shows genre terms from LCGFT.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147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controlled terms from LCSH recorded for form of work.</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149</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characteristic that is not accommodated in a special field that serves to characterize a work or expression. Examples are an issuing body, arranged statement of music, version, or a geographic term. May be used to differentiate a work from another work with the same title. </a:t>
            </a:r>
          </a:p>
          <a:p>
            <a:endParaRPr lang="en-US" dirty="0" smtClean="0"/>
          </a:p>
          <a:p>
            <a:r>
              <a:rPr lang="en-US" dirty="0" smtClean="0"/>
              <a:t>Multiple characteristics from the same source vocabulary may be recorded in the same field in separate occurrences of subfield $a (Other distinguishing characteristic). Terms from different source vocabularies are recorded in separate occurrences of the field.</a:t>
            </a:r>
          </a:p>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150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fields on this slide are new or proposed fields that will be used to record other attributes of works and expressions beyond what is in RDA.  These will be used in conjunction with the implementation in</a:t>
            </a:r>
            <a:r>
              <a:rPr lang="en-US" baseline="0" dirty="0" smtClean="0"/>
              <a:t> 2015 of Library of Congress Genre/Form Terms for music and literature.  The 385 and 386 fields will also be used in bibliographic records.  The equivalent of the 388 in bibliographic records is the 648 field.</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16</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Issuing body used as a qualifier - also</a:t>
            </a:r>
            <a:r>
              <a:rPr lang="en-US" baseline="0" dirty="0" smtClean="0"/>
              <a:t> recorded separately in field 381.</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151</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paintings by the same artist with the same title. Art museum</a:t>
            </a:r>
            <a:r>
              <a:rPr lang="en-US" baseline="0" dirty="0" smtClean="0"/>
              <a:t> owning the painting used to differentiate the two works.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152</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Surname of</a:t>
            </a:r>
            <a:r>
              <a:rPr lang="en-US" baseline="0" dirty="0" smtClean="0"/>
              <a:t> director added to access point for a film to differentiate it from another film with the same title from the same year.  Surname also recorded separately in 381.</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153</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Surname of translator added to access point to differentiate</a:t>
            </a:r>
            <a:r>
              <a:rPr lang="en-US" baseline="0" dirty="0" smtClean="0"/>
              <a:t> a specific English expression. Surname also recorded as a separate element in 381.</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155</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157</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158</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159</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161</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current PCC policy is not to supply 336, there are a handful of records with it in the LC/NACO authority file.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162</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fields</a:t>
            </a:r>
            <a:r>
              <a:rPr lang="en-US" baseline="0" dirty="0" smtClean="0"/>
              <a:t> recording attributes of FRBR group 1 and 2 entities </a:t>
            </a:r>
            <a:r>
              <a:rPr lang="en-US" dirty="0" smtClean="0"/>
              <a:t>support the FRAD and FRBR conceptual models. Not all systems/OPACs can take advantage of these but we are working toward future scenarios such as those envisioned by the Semantic Web that depend on linked data to make, visualize and connect relationships among and between names, corporate bodies, works, expressions, etc. </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163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B.C. dates, note </a:t>
            </a:r>
            <a:r>
              <a:rPr lang="en-US" sz="1200" b="0" i="0" kern="1200" dirty="0" smtClean="0">
                <a:solidFill>
                  <a:schemeClr val="tx1"/>
                </a:solidFill>
                <a:latin typeface="+mn-lt"/>
                <a:ea typeface="+mn-ea"/>
                <a:cs typeface="+mn-cs"/>
              </a:rPr>
              <a:t>there is a difference of one in the coded date because the B.C. system has no year zero</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20</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RDA</a:t>
            </a:r>
            <a:r>
              <a:rPr lang="en-US" baseline="0" dirty="0" smtClean="0"/>
              <a:t> attributes are permitted in both AACR2 and RDA authority records.  Of course all newly created NARs are now done according to RDA.  To limit a search to RDA authorities, search for “</a:t>
            </a:r>
            <a:r>
              <a:rPr lang="en-US" baseline="0" dirty="0" err="1" smtClean="0"/>
              <a:t>rda</a:t>
            </a:r>
            <a:r>
              <a:rPr lang="en-US" baseline="0" dirty="0" smtClean="0"/>
              <a:t>” in Descriptive Conventions. [FIRST ANIMATION]</a:t>
            </a:r>
          </a:p>
          <a:p>
            <a:endParaRPr lang="en-US" baseline="0" dirty="0" smtClean="0"/>
          </a:p>
          <a:p>
            <a:r>
              <a:rPr lang="en-US" baseline="0" dirty="0" smtClean="0"/>
              <a:t>To search for any attribute data, use the Entity Attributes index.  [SECOND ANIMATION]</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164</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about generating a list of composers from Oregon?</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167</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27 authority records are retrieved from</a:t>
            </a:r>
            <a:r>
              <a:rPr lang="en-US" baseline="0" dirty="0" smtClean="0"/>
              <a:t> the search for composers from Oregon.</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168</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about a list of fictitious authors?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170</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Other designation </a:t>
            </a:r>
            <a:r>
              <a:rPr lang="en-US" sz="1200" kern="1200" dirty="0" smtClean="0">
                <a:solidFill>
                  <a:schemeClr val="tx1"/>
                </a:solidFill>
                <a:latin typeface="+mn-lt"/>
                <a:ea typeface="+mn-ea"/>
                <a:cs typeface="+mn-cs"/>
              </a:rPr>
              <a:t>associated with the person is a </a:t>
            </a:r>
            <a:r>
              <a:rPr lang="en-US" dirty="0" smtClean="0"/>
              <a:t>core element for fictitious</a:t>
            </a:r>
            <a:r>
              <a:rPr lang="en-US" baseline="0" dirty="0" smtClean="0"/>
              <a:t> or legendary persons</a:t>
            </a:r>
            <a:r>
              <a:rPr lang="en-US" dirty="0" smtClean="0"/>
              <a:t> (see RDA</a:t>
            </a:r>
            <a:r>
              <a:rPr lang="en-US" baseline="0" dirty="0" smtClean="0"/>
              <a:t> 8.3 April 2014 revision) </a:t>
            </a:r>
            <a:r>
              <a:rPr lang="en-US" dirty="0" smtClean="0"/>
              <a:t>and must be recorded as a</a:t>
            </a:r>
            <a:r>
              <a:rPr lang="en-US" baseline="0" dirty="0" smtClean="0"/>
              <a:t> </a:t>
            </a:r>
            <a:r>
              <a:rPr lang="en-US" dirty="0" smtClean="0"/>
              <a:t>separate element, as part of the authorized access point representing the person, or as both. In this case, the name is unique and does not need a qualifier to differentiate it.  However, since the element is core, it has been recorded in the 368 $c, which makes it possible to search the authority file for fictitious</a:t>
            </a:r>
            <a:r>
              <a:rPr lang="en-US" baseline="0" dirty="0" smtClean="0"/>
              <a:t> persons.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172</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about we want to find examples of real-life</a:t>
            </a:r>
            <a:r>
              <a:rPr lang="en-US" baseline="0" dirty="0" smtClean="0"/>
              <a:t> cats as persons associated with resources?  Like our fictitious persons examples, </a:t>
            </a:r>
            <a:r>
              <a:rPr lang="en-US" dirty="0" smtClean="0"/>
              <a:t>other designation </a:t>
            </a:r>
            <a:r>
              <a:rPr lang="en-US" sz="1200" kern="1200" dirty="0" smtClean="0">
                <a:solidFill>
                  <a:schemeClr val="tx1"/>
                </a:solidFill>
                <a:latin typeface="+mn-lt"/>
                <a:ea typeface="+mn-ea"/>
                <a:cs typeface="+mn-cs"/>
              </a:rPr>
              <a:t>associated with the person is a </a:t>
            </a:r>
            <a:r>
              <a:rPr lang="en-US" dirty="0" smtClean="0"/>
              <a:t>core element for real non-human entities (see RDA</a:t>
            </a:r>
            <a:r>
              <a:rPr lang="en-US" baseline="0" dirty="0" smtClean="0"/>
              <a:t> 8.3 April 2014 revision) </a:t>
            </a:r>
            <a:r>
              <a:rPr lang="en-US" dirty="0" smtClean="0"/>
              <a:t>and must be recorded as a</a:t>
            </a:r>
            <a:r>
              <a:rPr lang="en-US" baseline="0" dirty="0" smtClean="0"/>
              <a:t> </a:t>
            </a:r>
            <a:r>
              <a:rPr lang="en-US" dirty="0" smtClean="0"/>
              <a:t>separate element, as part of the authorized access point representing the person, or as both. </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173</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search retrieves any attribute</a:t>
            </a:r>
            <a:r>
              <a:rPr lang="en-US" baseline="0" dirty="0" smtClean="0"/>
              <a:t> that matches the query.  Unfortunately at the present time OCLC </a:t>
            </a:r>
            <a:r>
              <a:rPr lang="en-US" baseline="0" dirty="0" err="1" smtClean="0"/>
              <a:t>Connexion</a:t>
            </a:r>
            <a:r>
              <a:rPr lang="en-US" baseline="0" dirty="0" smtClean="0"/>
              <a:t> doesn’t provide more specific searching options to limit the search to a particular element/attribute.  I hope that in the future, OCLC will let us search by date of birth, occupation, place of residence/headquarters, etc. rather than lumping everything into just one “Entity Attributes” index.</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174</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real life cat.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175</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fictitious</a:t>
            </a:r>
            <a:r>
              <a:rPr lang="en-US" baseline="0" dirty="0" smtClean="0"/>
              <a:t> character who is a cat.  There’s also another one in our retrieval set: </a:t>
            </a:r>
            <a:r>
              <a:rPr lang="en-US" baseline="0" dirty="0" err="1" smtClean="0"/>
              <a:t>Meeow</a:t>
            </a:r>
            <a:r>
              <a:rPr lang="en-US" baseline="0" dirty="0" smtClean="0"/>
              <a:t> (Fictitious character)</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176</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corporate body was retrieved in our search because</a:t>
            </a:r>
            <a:r>
              <a:rPr lang="en-US" baseline="0" dirty="0" smtClean="0"/>
              <a:t> the term “Cats” appears in the MARC field for field of activity.  If we could have limited our search to just “Cats” as an other designation associated with a person, we could have eliminated false hits like this.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177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Dates of creation of a work. In this example the dates are part of the authorized access point, and have also been recorded</a:t>
            </a:r>
            <a:r>
              <a:rPr lang="en-US" baseline="0" dirty="0" smtClean="0"/>
              <a:t> as a separate element.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21</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Generate a list of films from 2001.  I’ve used three terms likely to be included in the form of work attribute and combined them with the year 2001.</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178</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a few</a:t>
            </a:r>
            <a:r>
              <a:rPr lang="en-US" baseline="0" dirty="0" smtClean="0"/>
              <a:t> results returned are actually films.  Several issues that need work: more attribute information needs to be added to work authority records; we need to be able to be more specific in searching for particular attributes.  In this case, it would be helpful to limit our search to just the form of work attribute.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179</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catalog probably cannot answer any of these questions, but in the future hopefully, with linked data between bibliographic and authority records and links</a:t>
            </a:r>
            <a:r>
              <a:rPr lang="en-US" baseline="0" dirty="0" smtClean="0"/>
              <a:t> to other information sources on the Web, our systems will enable users to do these kinds of searches and return results showing what a specific library or consortium holds.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181</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search to</a:t>
            </a:r>
            <a:r>
              <a:rPr lang="en-US" baseline="0" dirty="0" smtClean="0"/>
              <a:t> find authorities established for rock bands from Portland.  I’ve searched for field of activity rock music or type of corporate body rock groups, combined with associated place Portland, Or.</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182</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need</a:t>
            </a:r>
            <a:r>
              <a:rPr lang="en-US" baseline="0" dirty="0" smtClean="0"/>
              <a:t>, and hopefully will get, is a system that enables users to query authority records (though they won’t know they are doing that) for attributes of entities, and then returns bibliographic records of resources that have the access points found as a result of the initial search.  Hopefully, library system developers will take advantage of the potential of linked data and all of the new information that we are including in </a:t>
            </a:r>
            <a:r>
              <a:rPr lang="en-US" baseline="0" smtClean="0"/>
              <a:t>authority records.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183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Date(s) of creation of work can be recorded even</a:t>
            </a:r>
            <a:r>
              <a:rPr lang="en-US" baseline="0" dirty="0" smtClean="0"/>
              <a:t> when the date is not part of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 of promulgation</a:t>
            </a:r>
            <a:r>
              <a:rPr lang="en-US" baseline="0" dirty="0" smtClean="0"/>
              <a:t> of the law known as </a:t>
            </a:r>
            <a:r>
              <a:rPr lang="en-US" baseline="0" dirty="0" err="1" smtClean="0"/>
              <a:t>Obamacare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 of expression example.  The date here is part of the authorized access point and also recorded separately.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 of expression recorded as a separate element even though it’s not in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Dates of birth and</a:t>
            </a:r>
            <a:r>
              <a:rPr lang="en-US" baseline="0" dirty="0" smtClean="0"/>
              <a:t> death.   The 046 will often contain more detailed dates than those found in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B.C. dates of birth and death</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several years, the MARC 21 Authority Format was revised and augmented to accommodate new RDA elements and attributes.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 of establishment of a musical group.  The date is needed in the authorized access point to distinguish this musical group</a:t>
            </a:r>
            <a:r>
              <a:rPr lang="en-US" baseline="0" dirty="0" smtClean="0"/>
              <a:t> from another with the same name.  It has also been recorded as a separate element.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Jurisdiction</a:t>
            </a:r>
            <a:r>
              <a:rPr lang="en-US" baseline="0" dirty="0" smtClean="0"/>
              <a:t> access points can also have dates of establishment and termination.  This example shows a place that changed its name.  The dates the earlier name existed are coded in 046 $s and $t.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 period of activity.  The authorized access point says “active 21st century”, while the coded form of this is $s</a:t>
            </a:r>
            <a:r>
              <a:rPr lang="en-US" baseline="0" dirty="0" smtClean="0"/>
              <a:t> 20 [i.e., the 2000s].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Period</a:t>
            </a:r>
            <a:r>
              <a:rPr lang="en-US" baseline="0" dirty="0" smtClean="0"/>
              <a:t> associated with a family.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a:t>
            </a:r>
            <a:r>
              <a:rPr lang="en-US" baseline="0" dirty="0" smtClean="0"/>
              <a:t> and termination dates for a corporate body, in this case a conference.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and termination dates are identical for an event held on one single day.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and termination dates are identical in this case because all we know is that this conference started and ended in January 2012.</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 page for the Extended Date/Time Format</a:t>
            </a:r>
            <a:r>
              <a:rPr lang="en-US" baseline="0" dirty="0" smtClean="0"/>
              <a:t> (EDTF) specification.  Many more kinds of dates can be coded than are called for in RDA (for example, years exceeding four digits, such as might be needed for geological time periods).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the date of death is known for this person.  Note the hyphen </a:t>
            </a:r>
            <a:r>
              <a:rPr lang="en-US" i="1" dirty="0" smtClean="0"/>
              <a:t>in front </a:t>
            </a:r>
            <a:r>
              <a:rPr lang="en-US" dirty="0" smtClean="0"/>
              <a:t>of the dates in</a:t>
            </a:r>
            <a:r>
              <a:rPr lang="en-US" baseline="0" dirty="0" smtClean="0"/>
              <a:t> the authorized access point and the presence only of $g (date of death) in the 046 field.</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EDTF, the values 21, 22, 23, 24 may be used </a:t>
            </a:r>
            <a:r>
              <a:rPr lang="en-US" dirty="0" err="1" smtClean="0"/>
              <a:t>used</a:t>
            </a:r>
            <a:r>
              <a:rPr lang="en-US" dirty="0" smtClean="0"/>
              <a:t> to signify 'Spring', 'Summer', 'Autumn', 'Winter', respectively, in place of a month value (01 through 12) for a year-and-month format string.</a:t>
            </a:r>
          </a:p>
          <a:p>
            <a:endParaRPr lang="en-US" dirty="0" smtClean="0"/>
          </a:p>
          <a:p>
            <a:r>
              <a:rPr lang="en-US" dirty="0" smtClean="0"/>
              <a:t>Example</a:t>
            </a:r>
          </a:p>
          <a:p>
            <a:endParaRPr lang="en-US" dirty="0" smtClean="0"/>
          </a:p>
          <a:p>
            <a:r>
              <a:rPr lang="en-US" dirty="0" smtClean="0"/>
              <a:t>   2001-21 </a:t>
            </a:r>
            <a:br>
              <a:rPr lang="en-US" dirty="0" smtClean="0"/>
            </a:br>
            <a:r>
              <a:rPr lang="en-US" dirty="0" smtClean="0"/>
              <a:t>  </a:t>
            </a:r>
            <a:r>
              <a:rPr lang="en-US" i="1" dirty="0" smtClean="0"/>
              <a:t>Spring, 2001</a:t>
            </a:r>
            <a:endParaRPr lang="en-US" dirty="0" smtClean="0"/>
          </a:p>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also available in Cataloger’s Desktop.  The DCM Z1 supplements the MARC</a:t>
            </a:r>
            <a:r>
              <a:rPr lang="en-US" baseline="0" dirty="0" smtClean="0"/>
              <a:t> 21 Authority Format and provides information on LC and PCC practices regarding coding of authority fields.  The LC Guidelines Supplement provides information on which authority fields and subfields are or aren’t used in name, series, and subject authority records created by LC or by NACO and SACO participants.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11.3.3 A location of headquarters is a country, state, province, etc., or local place in which an organization has its headquarters. </a:t>
            </a:r>
          </a:p>
          <a:p>
            <a:r>
              <a:rPr lang="en-US" dirty="0" smtClean="0"/>
              <a:t>Alternatively, location of headquarters can be used to record the geographic area (state, province, city, etc.) in which a corporate body carries out its activities.</a:t>
            </a:r>
          </a:p>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RDA tells us to record places in one particular</a:t>
            </a:r>
            <a:r>
              <a:rPr lang="en-US" baseline="0" dirty="0" smtClean="0"/>
              <a:t> way, and this was followed initially in LC/NACO authority records.  However, in 2013 the PCC instituted a policy that is different from what RDA calls for.</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an authority record showing forms of places according to RDA instructions</a:t>
            </a:r>
            <a:r>
              <a:rPr lang="en-US" baseline="0" dirty="0" smtClean="0"/>
              <a:t> (United States is abbreviated according to Appendix B, and the name of a larger place is put after a comma following the smaller place).  There are still many authority records with places recorded this way.  PCC changed its policy in 2013.</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45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46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Baker City has</a:t>
            </a:r>
            <a:r>
              <a:rPr lang="en-US" baseline="0" dirty="0" smtClean="0"/>
              <a:t> been recorded three times, but each subfield means a different thing, so this isn’t really duplicative.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47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Associated country and place of residence</a:t>
            </a:r>
            <a:r>
              <a:rPr lang="en-US" baseline="0" dirty="0" smtClean="0"/>
              <a:t> recorded for a family.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48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Associated country and place of headquarters</a:t>
            </a:r>
            <a:r>
              <a:rPr lang="en-US" baseline="0" dirty="0" smtClean="0"/>
              <a:t> of a corporate body.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49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Location of a conference.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locations recorded as separate elements that</a:t>
            </a:r>
            <a:r>
              <a:rPr lang="en-US" baseline="0" dirty="0" smtClean="0"/>
              <a:t> are not part of the authorized access point for an event.  The expedition is associated with the country Great Britain, but took place in Antarctica.  $f is used for associated places that don’t fit into any of the other MARC subfields.  Since Antarctica is not a jurisdiction, the subfield $2 in the 370 shows that it was taken from the controlled vocabulary LCSH.</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show</a:t>
            </a:r>
            <a:r>
              <a:rPr lang="en-US" baseline="0" dirty="0" smtClean="0"/>
              <a:t>s the use of dates to indicate what time period the data recorded applies to.  The rock group here was first based in Anchorage from 1994-1996, then moved to the Seattle-Tacoma area in 1996, and then to Portland, Oregon in 1997.  The second 370 shows headings formulated according to LCSH, and also shows that headings/terms from the same controlled vocabulary can be recorded in one field in repeatable subfield $</a:t>
            </a:r>
            <a:r>
              <a:rPr lang="en-US" baseline="0" dirty="0" err="1" smtClean="0"/>
              <a:t>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 page of the MARC 21 Format for Authority Data.  Most of the new MARC 21 fields are found by clicking on “1XX, 3XX:</a:t>
            </a:r>
            <a:r>
              <a:rPr lang="en-US" baseline="0" dirty="0" smtClean="0"/>
              <a:t> Heading Information Fields”.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Ondaatje was born in Colombo,</a:t>
            </a:r>
            <a:r>
              <a:rPr lang="en-US" baseline="0" dirty="0" smtClean="0"/>
              <a:t> Sri Lanka (first 370).  Three different associated countries are recorded with dates pertinent to each.</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a:t>
            </a:r>
            <a:r>
              <a:rPr lang="en-US" baseline="0" dirty="0" smtClean="0"/>
              <a:t> the first 370 shows two places where this person lived but for which specific dates are not available.  Then three more 370s fields show a place of residence with associated dates.  Two of these have the same place (Bulgaria), but because the dates don’t overlap, separate fields are needed.</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 - Other associated place</a:t>
            </a:r>
          </a:p>
          <a:p>
            <a:r>
              <a:rPr lang="en-US" dirty="0" smtClean="0"/>
              <a:t>For</a:t>
            </a:r>
            <a:r>
              <a:rPr lang="en-US" baseline="0" dirty="0" smtClean="0"/>
              <a:t> persons, this is used for any place associated with a person other than place of birth, place of death, or residence.  It’s commonly used to record a place where a person worked or studied.</a:t>
            </a:r>
            <a:endParaRPr lang="en-US" dirty="0" smtClean="0"/>
          </a:p>
          <a:p>
            <a:endParaRPr lang="en-US" dirty="0" smtClean="0"/>
          </a:p>
          <a:p>
            <a:r>
              <a:rPr lang="en-US" dirty="0" smtClean="0"/>
              <a:t>9.11.1.1  Place of residence, etc., is a town, city, province, state, and/or country in which a person resides or has resided, or another significant place associated with the person other than place of birth, place of death, or residence (e.g., a place where a person has worked or studied).</a:t>
            </a:r>
          </a:p>
          <a:p>
            <a:endParaRPr lang="en-US" dirty="0" smtClean="0"/>
          </a:p>
          <a:p>
            <a:r>
              <a:rPr lang="en-US" dirty="0" smtClean="0"/>
              <a:t>The person did</a:t>
            </a:r>
            <a:r>
              <a:rPr lang="en-US" baseline="0" dirty="0" smtClean="0"/>
              <a:t> field work in Palau.  This was recorded in $f, but perhaps could have been put in $c (associated country) instead.</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Burial places, and other places</a:t>
            </a:r>
            <a:r>
              <a:rPr lang="en-US" baseline="0" dirty="0" smtClean="0"/>
              <a:t> that don’t fit into any of the more narrowly defined subfields (e.g., place where the person worked, place where they attended school) are coded in $f.</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 of origin of work included in authorized access point for work as well</a:t>
            </a:r>
            <a:r>
              <a:rPr lang="en-US" baseline="0" dirty="0" smtClean="0"/>
              <a:t> as recorded separately.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Places of origin of work recorded separately even though not needed as part of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 PCC best practice of not recording addresses for living persons, many records,</a:t>
            </a:r>
            <a:r>
              <a:rPr lang="en-US" baseline="0" dirty="0" smtClean="0"/>
              <a:t> like this one, have it.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62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64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LCSH, subject subdivisions are recorded with two hyphens separating each part of the subject heading string.</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68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MARC specifications</a:t>
            </a:r>
            <a:r>
              <a:rPr lang="en-US" baseline="0" dirty="0" smtClean="0"/>
              <a:t> for the 046 field for special coded dates.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70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I know all the detailed information for my attributes, I’ve supplied it in my NAR.</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74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Associated institution recorded in the authorized access point and separately.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75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preferred form of name of the associated institution (Reed College) is used</a:t>
            </a:r>
            <a:r>
              <a:rPr lang="en-US" baseline="0" dirty="0" smtClean="0"/>
              <a:t> in the authorized access point, but the authorized access point (which includes a qualifier) is recorded in the 373 field.</a:t>
            </a:r>
            <a:endParaRPr lang="en-US" dirty="0" smtClean="0"/>
          </a:p>
          <a:p>
            <a:endParaRPr lang="en-US" dirty="0" smtClean="0"/>
          </a:p>
          <a:p>
            <a:r>
              <a:rPr lang="en-US" dirty="0" smtClean="0"/>
              <a:t>If you’re wondering why (Portland, Or.) is included as</a:t>
            </a:r>
            <a:r>
              <a:rPr lang="en-US" baseline="0" dirty="0" smtClean="0"/>
              <a:t> a qualifier after the conference name, it’s because there is a completely different conference with the same name, so the authorized access point for this conference needs to be differentiated from that one.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76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a:t>
            </a:r>
            <a:r>
              <a:rPr lang="en-US" baseline="0" dirty="0" smtClean="0"/>
              <a:t> example of a festival that is part of another festival.</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77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78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MARC Code List for Languages has just a collective code for all Mayan languages, “</a:t>
            </a:r>
            <a:r>
              <a:rPr lang="en-US" dirty="0" err="1" smtClean="0"/>
              <a:t>myn</a:t>
            </a:r>
            <a:r>
              <a:rPr lang="en-US" dirty="0" smtClean="0"/>
              <a:t>”.</a:t>
            </a:r>
            <a:r>
              <a:rPr lang="en-US" baseline="0" dirty="0" smtClean="0"/>
              <a:t>  In this case the author’s specific language is </a:t>
            </a:r>
            <a:r>
              <a:rPr lang="en-US" baseline="0" dirty="0" err="1" smtClean="0"/>
              <a:t>Ixil</a:t>
            </a:r>
            <a:r>
              <a:rPr lang="en-US" baseline="0" dirty="0" smtClean="0"/>
              <a:t>, so $l is added to the first 377 field to identify the specific language.  Another code list (ISO 639-3) does have a specific code for </a:t>
            </a:r>
            <a:r>
              <a:rPr lang="en-US" baseline="0" dirty="0" err="1" smtClean="0"/>
              <a:t>Ixil</a:t>
            </a:r>
            <a:r>
              <a:rPr lang="en-US" baseline="0" dirty="0" smtClean="0"/>
              <a:t> so a second 377 was added for it.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81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languages of a corporate body.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82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84</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field already existed in MARC, but has found new life with</a:t>
            </a:r>
            <a:r>
              <a:rPr lang="en-US" baseline="0" dirty="0" smtClean="0"/>
              <a:t> RDA.</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85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 page for the DCM Z1 and LC Guidelines Supplement. These are available</a:t>
            </a:r>
            <a:r>
              <a:rPr lang="en-US" baseline="0" dirty="0" smtClean="0"/>
              <a:t> in PDF as well as through Cataloger’s Desktop.</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specific indicator value that can be used in 678 to identify history of the work, so first indicator # (blank) is used.</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89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Title of the</a:t>
            </a:r>
            <a:r>
              <a:rPr lang="en-US" baseline="0" dirty="0" smtClean="0"/>
              <a:t> P</a:t>
            </a:r>
            <a:r>
              <a:rPr lang="en-US" dirty="0" smtClean="0"/>
              <a:t>erson (368 $d).  However, $d is not yet being used in name authorities,</a:t>
            </a:r>
            <a:r>
              <a:rPr lang="en-US" baseline="0" dirty="0" smtClean="0"/>
              <a:t> so this screen shot has been doctored up.</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example of Title of the</a:t>
            </a:r>
            <a:r>
              <a:rPr lang="en-US" baseline="0" dirty="0" smtClean="0"/>
              <a:t> P</a:t>
            </a:r>
            <a:r>
              <a:rPr lang="en-US" dirty="0" smtClean="0"/>
              <a:t>erson (368 $d).  However, $d is not yet being used in name authorities.</a:t>
            </a:r>
          </a:p>
          <a:p>
            <a:endParaRPr lang="en-US" dirty="0" smtClean="0"/>
          </a:p>
          <a:p>
            <a:r>
              <a:rPr lang="en-US" dirty="0" smtClean="0"/>
              <a:t> </a:t>
            </a:r>
          </a:p>
          <a:p>
            <a:r>
              <a:rPr lang="en-US" dirty="0" smtClean="0"/>
              <a:t>9.4.1.9  Other Term of Rank, </a:t>
            </a:r>
            <a:r>
              <a:rPr lang="en-US" dirty="0" err="1" smtClean="0"/>
              <a:t>Honour</a:t>
            </a:r>
            <a:r>
              <a:rPr lang="en-US" dirty="0" smtClean="0"/>
              <a:t>, or Office </a:t>
            </a:r>
          </a:p>
          <a:p>
            <a:endParaRPr lang="en-US" dirty="0" smtClean="0"/>
          </a:p>
          <a:p>
            <a:r>
              <a:rPr lang="en-US" dirty="0" smtClean="0"/>
              <a:t>Record other titles of the person indicative of rank, </a:t>
            </a:r>
            <a:r>
              <a:rPr lang="en-US" dirty="0" err="1" smtClean="0"/>
              <a:t>honour</a:t>
            </a:r>
            <a:r>
              <a:rPr lang="en-US" dirty="0" smtClean="0"/>
              <a:t>, or office if the terms appear with the name. Record the term in the language in which it was conferred or in the language used in the country in which the person resides.</a:t>
            </a:r>
          </a:p>
          <a:p>
            <a:r>
              <a:rPr lang="en-US" dirty="0" smtClean="0"/>
              <a:t> </a:t>
            </a:r>
          </a:p>
          <a:p>
            <a:r>
              <a:rPr lang="en-US" dirty="0" smtClean="0"/>
              <a:t>EXAMPLE</a:t>
            </a:r>
          </a:p>
          <a:p>
            <a:endParaRPr lang="en-US" dirty="0" smtClean="0"/>
          </a:p>
          <a:p>
            <a:r>
              <a:rPr lang="en-US" dirty="0" smtClean="0"/>
              <a:t>  Captain</a:t>
            </a:r>
          </a:p>
          <a:p>
            <a:r>
              <a:rPr lang="en-US" dirty="0" smtClean="0"/>
              <a:t>  </a:t>
            </a:r>
          </a:p>
          <a:p>
            <a:r>
              <a:rPr lang="en-US" dirty="0" smtClean="0"/>
              <a:t>  Reverend</a:t>
            </a:r>
          </a:p>
          <a:p>
            <a:r>
              <a:rPr lang="en-US" dirty="0" smtClean="0"/>
              <a:t> </a:t>
            </a:r>
          </a:p>
          <a:p>
            <a:r>
              <a:rPr lang="en-US" dirty="0" smtClean="0"/>
              <a:t>  Sir</a:t>
            </a:r>
          </a:p>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two</a:t>
            </a:r>
            <a:r>
              <a:rPr lang="en-US" baseline="0" dirty="0" smtClean="0"/>
              <a:t> 368 $c are given here, one with controlled vocabulary from LCSH.</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95</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addition to the access point is in the singular, but the controlled vocabulary term from LCSH</a:t>
            </a:r>
            <a:r>
              <a:rPr lang="en-US" baseline="0" dirty="0" smtClean="0"/>
              <a:t> is plural.</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96</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controlled vocabulary available for this kind of term, so it is identical in the qualifier</a:t>
            </a:r>
            <a:r>
              <a:rPr lang="en-US" baseline="0" dirty="0" smtClean="0"/>
              <a:t> for the authorized access point and in the separate element.  No $2 because the term doesn’t come from a controlled vocabulary.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97</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qualifier in the authorized access point is singular, but there is a plural form in LCSH that has been recorded in the separate element.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046 page from the DCM Z1.</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a:t>
            </a:r>
            <a:r>
              <a:rPr lang="en-US" baseline="0" dirty="0" smtClean="0"/>
              <a:t> designation for fictitious and legendary persons is a core element in RDA, but it is only required in the authorized access point when needed to distinguish one person from another with the same name.  In this case “Fletcher, Jessica” is a unique name.   The other designation is recorded only in the separate element field, in this case in its established form in LCSH.</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99</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type of fictitious or legendary person: a deity.  The first</a:t>
            </a:r>
            <a:r>
              <a:rPr lang="en-US" baseline="0" dirty="0" smtClean="0"/>
              <a:t> 368 reflects an uncontrolled term, which terms from LCSH for the type of entity are recorded in the second 368.</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100</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 real non-human entity.  The qualifier in the authorized access point is in</a:t>
            </a:r>
            <a:r>
              <a:rPr lang="en-US" baseline="0" dirty="0" smtClean="0"/>
              <a:t> the singular, but the controlled term from LCSH in the separate element is plural.</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101</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case, the other designation for a real non-human entity was not needed in the authorized access point (the name Keiko conveys the idea of a person, and the dates distinguish this person from any others).  But the other designation is still a core element and is recorded as a separate element in 368 $c in the established term from LCSH for this species.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102</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RDA has</a:t>
            </a:r>
            <a:r>
              <a:rPr lang="en-US" baseline="0" dirty="0" smtClean="0"/>
              <a:t> a catch-all element “any other designation” that can be used as a last resort to distinguish persons.  In this situation, it’s unlikely that the designation used will have a controlled equivalent, so when recorded in 368 $c there is usually no $2.</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103</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however, there is a controlled</a:t>
            </a:r>
            <a:r>
              <a:rPr lang="en-US" baseline="0" dirty="0" smtClean="0"/>
              <a:t> form of the designation available in LCSH, so the qualifier in the authorized access point is singular, while the controlled LCSH form is plural.</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105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corporate</a:t>
            </a:r>
            <a:r>
              <a:rPr lang="en-US" baseline="0" dirty="0" smtClean="0"/>
              <a:t> bodies, there are three elements that can be recorded in field 368: type of corporate body ($a), type of jurisdiction ($b), and other designation ($c).</a:t>
            </a:r>
          </a:p>
          <a:p>
            <a:endParaRPr lang="en-US" baseline="0" dirty="0" smtClean="0"/>
          </a:p>
          <a:p>
            <a:r>
              <a:rPr lang="en-US" baseline="0" dirty="0" smtClean="0"/>
              <a:t>In this example a qualifier for type of corporate is included in the authorized access point (in the singular form), and recorded separately as well (in the plural LCSH form).</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107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singular uncontrolled form matching the qualifier in the authorized access point,</a:t>
            </a:r>
            <a:r>
              <a:rPr lang="en-US" baseline="0" dirty="0" smtClean="0"/>
              <a:t> and a separate controlled form for type of corporate body also recorded in a second instance of this element.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108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Singular uncontrolled form that matches the qualifier has been recorded, along with two pertinent</a:t>
            </a:r>
            <a:r>
              <a:rPr lang="en-US" baseline="0" dirty="0" smtClean="0"/>
              <a:t> controlled forms from LCSH for type of corporate body.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109</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 of corporate body recorded even though it isn’t needed in the</a:t>
            </a:r>
            <a:r>
              <a:rPr lang="en-US" baseline="0" dirty="0" smtClean="0"/>
              <a:t>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046 page from the LC Guidelines Supplement.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types of corporate body recorded separately. </a:t>
            </a:r>
            <a:r>
              <a:rPr lang="en-US" baseline="0" dirty="0" smtClean="0"/>
              <a:t> Since they both come from LCSH, subfield $a can be repeated.</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111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 of jurisdiction recorded in both the authorized access point, and as a separate element.</a:t>
            </a:r>
            <a:r>
              <a:rPr lang="en-US" baseline="0" dirty="0" smtClean="0"/>
              <a:t>  Since the term doesn’t come from a controlled list, no $2 is present in the 368.</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113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similar example</a:t>
            </a:r>
            <a:r>
              <a:rPr lang="en-US" baseline="0" dirty="0" smtClean="0"/>
              <a:t> for type of jurisdiction.</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114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two types of jurisdiction</a:t>
            </a:r>
            <a:r>
              <a:rPr lang="en-US" baseline="0" dirty="0" smtClean="0"/>
              <a:t> have been recorded even though they are not needed in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115</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type of jurisdiction recorded separately but not in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116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a:t>
            </a:r>
            <a:r>
              <a:rPr lang="en-US" baseline="0" dirty="0" smtClean="0"/>
              <a:t> example to the previous one.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117</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designation associated</a:t>
            </a:r>
            <a:r>
              <a:rPr lang="en-US" baseline="0" dirty="0" smtClean="0"/>
              <a:t> with a corporate body is any term used to differentiate the body that doesn’t fit into type of corporate body or type of jurisdiction.  In this example the controlled form in LCSH is identical to the form used in the qualifier.</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118</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 of an uncontrolled term used as an other designation.</a:t>
            </a:r>
          </a:p>
          <a:p>
            <a:endParaRPr lang="en-US" dirty="0" smtClean="0"/>
          </a:p>
          <a:p>
            <a:r>
              <a:rPr lang="en-US" dirty="0" smtClean="0"/>
              <a:t>Note also that this example shows a variety</a:t>
            </a:r>
            <a:r>
              <a:rPr lang="en-US" baseline="0" dirty="0" smtClean="0"/>
              <a:t> of controlled terms from different vocabularies being recorded for type of jurisdiction (368 $b).</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119</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 of an uncontrolled term used as an other designation.</a:t>
            </a:r>
          </a:p>
          <a:p>
            <a:endParaRPr lang="en-US" dirty="0" smtClean="0"/>
          </a:p>
          <a:p>
            <a:r>
              <a:rPr lang="en-US" dirty="0" smtClean="0"/>
              <a:t>Note also that this example shows a variety</a:t>
            </a:r>
            <a:r>
              <a:rPr lang="en-US" baseline="0" dirty="0" smtClean="0"/>
              <a:t> of controlled terms from different vocabularies being recorded for type of jurisdiction (368 $b).</a:t>
            </a:r>
            <a:endParaRPr lang="en-US" dirty="0" smtClean="0"/>
          </a:p>
        </p:txBody>
      </p:sp>
      <p:sp>
        <p:nvSpPr>
          <p:cNvPr id="4" name="Slide Number Placeholder 3"/>
          <p:cNvSpPr>
            <a:spLocks noGrp="1"/>
          </p:cNvSpPr>
          <p:nvPr>
            <p:ph type="sldNum" sz="quarter" idx="10"/>
          </p:nvPr>
        </p:nvSpPr>
        <p:spPr/>
        <p:txBody>
          <a:bodyPr/>
          <a:lstStyle/>
          <a:p>
            <a:fld id="{15AD9ACA-C43B-4FF3-86B0-84CB62C50E68}" type="slidenum">
              <a:rPr lang="en-US" smtClean="0"/>
              <a:pPr/>
              <a:t>120</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access point shown here has two different types of qualifiers</a:t>
            </a:r>
            <a:r>
              <a:rPr lang="en-US" baseline="0" dirty="0" smtClean="0"/>
              <a:t> in it: type of corporate body (Battleship) and other designation (BB-11).  The first 368 shows uncontrolled vocabulary for each of these elements, while the second 368 shows two controlled terms from LCSH for the type of corporate body.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Current Library of Congress-Program for Cooperative Cataloging Policy Statements (LC-PCC PSs) are freely available as part of the RDA Toolkit. Go to access.rdatoolkit.org</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and click on the "Resources" tab; a license to the Toolkit is not required. This allows fast and easy access through a single source to the most current policy information. Copies of LC-LCC PSs are also available in Cataloger’s Desktop.</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PCC has created a best practices document, “</a:t>
            </a:r>
            <a:r>
              <a:rPr lang="en-US" sz="1200" dirty="0" smtClean="0"/>
              <a:t>MARC 21 Encoding to Accommodate New RDA Elements 046 and 3XX in NARs and SARs.”  It is available on the PCC website and NACO home page.</a:t>
            </a:r>
          </a:p>
        </p:txBody>
      </p:sp>
      <p:sp>
        <p:nvSpPr>
          <p:cNvPr id="4" name="Slide Number Placeholder 3"/>
          <p:cNvSpPr>
            <a:spLocks noGrp="1"/>
          </p:cNvSpPr>
          <p:nvPr>
            <p:ph type="sldNum" sz="quarter" idx="10"/>
          </p:nvPr>
        </p:nvSpPr>
        <p:spPr/>
        <p:txBody>
          <a:bodyPr/>
          <a:lstStyle/>
          <a:p>
            <a:fld id="{15AD9ACA-C43B-4FF3-86B0-84CB62C50E68}" type="slidenum">
              <a:rPr lang="en-US" smtClean="0"/>
              <a:pPr/>
              <a:t>11</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123</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124</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the fuller form of name has be added to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125</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a:t>
            </a:r>
            <a:r>
              <a:rPr lang="en-US" baseline="0" dirty="0" smtClean="0"/>
              <a:t> example, the fuller form of name has been recorded as a separate element only, and is not part of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126</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RDA gives a list of three terms that can be recorded for gender: female,</a:t>
            </a:r>
            <a:r>
              <a:rPr lang="en-US" baseline="0" dirty="0" smtClean="0"/>
              <a:t> male, or unknown.  In addition if none of these are specific or precise enough, terms from other lists can be used.  However, $2 codes do not yet validate in OCLC.  This should change when OCLC implements the most recent MARC 21 changes later this spring (May or June?).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127</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 person who has changed their gender.  Start</a:t>
            </a:r>
            <a:r>
              <a:rPr lang="en-US" baseline="0" dirty="0" smtClean="0"/>
              <a:t> and termination dates ($s and $t) can be used to indicate what time period applies to each gender.</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128</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129</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Profession or occupation has been added to the authorized access point to break</a:t>
            </a:r>
            <a:r>
              <a:rPr lang="en-US" baseline="0" dirty="0" smtClean="0"/>
              <a:t> a conflict with another person with the same name.  As part of the access point, it will always be in the singular.  As a separate element, it may be plural or singular, depending on the source of the term.  If it comes from a controlled vocabulary like LCSH that uses plural terms, it will be plural.  If it doesn’t come from a controlled vocabulary, it will be in the singular.</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131</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an uncontrolled profession/occupation</a:t>
            </a:r>
            <a:r>
              <a:rPr lang="en-US" baseline="0" dirty="0" smtClean="0"/>
              <a:t> term.</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pPr/>
              <a:t>134</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catalogers are using LCSH as the source of controlled vocabulary</a:t>
            </a:r>
            <a:r>
              <a:rPr lang="en-US" baseline="0" dirty="0" smtClean="0"/>
              <a:t> for this element, but other thesauri are perfectly valid to use as well.  This record shows the use of a term from </a:t>
            </a:r>
            <a:r>
              <a:rPr lang="en-US" baseline="0" dirty="0" err="1" smtClean="0"/>
              <a:t>MeSH</a:t>
            </a:r>
            <a:r>
              <a:rPr lang="en-US" baseline="0" smtClean="0"/>
              <a:t>.</a:t>
            </a:r>
            <a:endParaRPr lang="en-US"/>
          </a:p>
        </p:txBody>
      </p:sp>
      <p:sp>
        <p:nvSpPr>
          <p:cNvPr id="4" name="Slide Number Placeholder 3"/>
          <p:cNvSpPr>
            <a:spLocks noGrp="1"/>
          </p:cNvSpPr>
          <p:nvPr>
            <p:ph type="sldNum" sz="quarter" idx="10"/>
          </p:nvPr>
        </p:nvSpPr>
        <p:spPr/>
        <p:txBody>
          <a:bodyPr/>
          <a:lstStyle/>
          <a:p>
            <a:fld id="{15AD9ACA-C43B-4FF3-86B0-84CB62C50E68}" type="slidenum">
              <a:rPr lang="en-US" smtClean="0"/>
              <a:pPr/>
              <a:t>135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5D8D0-01B0-44D3-A39E-D80F5632F241}"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15D8D0-01B0-44D3-A39E-D80F5632F241}"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15D8D0-01B0-44D3-A39E-D80F5632F241}" type="datetimeFigureOut">
              <a:rPr lang="en-US" smtClean="0"/>
              <a:pPr/>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15D8D0-01B0-44D3-A39E-D80F5632F241}" type="datetimeFigureOut">
              <a:rPr lang="en-US" smtClean="0"/>
              <a:pPr/>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5D8D0-01B0-44D3-A39E-D80F5632F241}" type="datetimeFigureOut">
              <a:rPr lang="en-US" smtClean="0"/>
              <a:pPr/>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5D8D0-01B0-44D3-A39E-D80F5632F241}"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5D8D0-01B0-44D3-A39E-D80F5632F241}"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94AD8-5182-4B8D-AE6D-558DF9766C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5D8D0-01B0-44D3-A39E-D80F5632F241}" type="datetimeFigureOut">
              <a:rPr lang="en-US" smtClean="0"/>
              <a:pPr/>
              <a:t>4/21/2014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94AD8-5182-4B8D-AE6D-558DF9766C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10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RDA and Authority Records: Enhancing Discovery</a:t>
            </a:r>
            <a:endParaRPr lang="en-US" dirty="0"/>
          </a:p>
        </p:txBody>
      </p:sp>
      <p:sp>
        <p:nvSpPr>
          <p:cNvPr id="3" name="Subtitle 2"/>
          <p:cNvSpPr>
            <a:spLocks noGrp="1"/>
          </p:cNvSpPr>
          <p:nvPr>
            <p:ph type="subTitle" idx="1"/>
          </p:nvPr>
        </p:nvSpPr>
        <p:spPr>
          <a:xfrm>
            <a:off x="1371600" y="3124200"/>
            <a:ext cx="6400800" cy="1752600"/>
          </a:xfrm>
        </p:spPr>
        <p:txBody>
          <a:bodyPr>
            <a:normAutofit fontScale="85000" lnSpcReduction="20000"/>
          </a:bodyPr>
          <a:lstStyle/>
          <a:p>
            <a:r>
              <a:rPr lang="en-US" dirty="0" smtClean="0"/>
              <a:t>Adam L. Schiff</a:t>
            </a:r>
          </a:p>
          <a:p>
            <a:r>
              <a:rPr lang="en-US" dirty="0" smtClean="0"/>
              <a:t>Principal Cataloger</a:t>
            </a:r>
          </a:p>
          <a:p>
            <a:r>
              <a:rPr lang="en-US" dirty="0" smtClean="0"/>
              <a:t>University of Washington Libraries</a:t>
            </a:r>
          </a:p>
          <a:p>
            <a:r>
              <a:rPr lang="en-US" dirty="0" smtClean="0"/>
              <a:t>aschiff@uw.edu</a:t>
            </a:r>
            <a:endParaRPr lang="en-US" dirty="0"/>
          </a:p>
        </p:txBody>
      </p:sp>
      <p:sp>
        <p:nvSpPr>
          <p:cNvPr id="4" name="TextBox 3"/>
          <p:cNvSpPr txBox="1"/>
          <p:nvPr/>
        </p:nvSpPr>
        <p:spPr>
          <a:xfrm>
            <a:off x="2743200" y="5486400"/>
            <a:ext cx="3886200" cy="830997"/>
          </a:xfrm>
          <a:prstGeom prst="rect">
            <a:avLst/>
          </a:prstGeom>
          <a:noFill/>
        </p:spPr>
        <p:txBody>
          <a:bodyPr wrap="square" rtlCol="0">
            <a:spAutoFit/>
          </a:bodyPr>
          <a:lstStyle/>
          <a:p>
            <a:pPr algn="ctr"/>
            <a:r>
              <a:rPr lang="en-US" sz="2400" dirty="0" smtClean="0">
                <a:solidFill>
                  <a:schemeClr val="tx2">
                    <a:lumMod val="75000"/>
                  </a:schemeClr>
                </a:solidFill>
              </a:rPr>
              <a:t>OLA Conference 2014</a:t>
            </a:r>
          </a:p>
          <a:p>
            <a:pPr algn="ctr"/>
            <a:r>
              <a:rPr lang="en-US" sz="2400" dirty="0" smtClean="0">
                <a:solidFill>
                  <a:schemeClr val="tx2">
                    <a:lumMod val="75000"/>
                  </a:schemeClr>
                </a:solidFill>
              </a:rPr>
              <a:t>April 17, 2014</a:t>
            </a:r>
            <a:endParaRPr lang="en-US" sz="2400"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447800" y="457200"/>
            <a:ext cx="6446520" cy="579882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8288" y="0"/>
            <a:ext cx="9134856" cy="6865239"/>
          </a:xfrm>
          <a:prstGeom prst="rect">
            <a:avLst/>
          </a:prstGeom>
          <a:noFill/>
          <a:ln w="9525">
            <a:noFill/>
            <a:miter lim="800000"/>
            <a:headEnd/>
            <a:tailEnd/>
          </a:ln>
        </p:spPr>
      </p:pic>
      <p:sp>
        <p:nvSpPr>
          <p:cNvPr id="4" name="TextBox 3"/>
          <p:cNvSpPr txBox="1"/>
          <p:nvPr/>
        </p:nvSpPr>
        <p:spPr>
          <a:xfrm>
            <a:off x="5943600" y="685800"/>
            <a:ext cx="2438400" cy="1200329"/>
          </a:xfrm>
          <a:prstGeom prst="rect">
            <a:avLst/>
          </a:prstGeom>
          <a:noFill/>
          <a:ln>
            <a:solidFill>
              <a:schemeClr val="tx1"/>
            </a:solidFill>
          </a:ln>
        </p:spPr>
        <p:txBody>
          <a:bodyPr wrap="square" rtlCol="0">
            <a:spAutoFit/>
          </a:bodyPr>
          <a:lstStyle/>
          <a:p>
            <a:pPr algn="ctr"/>
            <a:r>
              <a:rPr lang="en-US" dirty="0" smtClean="0"/>
              <a:t>Other Designation: Fictitious and Legendary Persons</a:t>
            </a:r>
          </a:p>
          <a:p>
            <a:pPr algn="ctr"/>
            <a:r>
              <a:rPr lang="en-US" dirty="0" smtClean="0">
                <a:solidFill>
                  <a:srgbClr val="FF0000"/>
                </a:solidFill>
              </a:rPr>
              <a:t>368 $c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347472" y="3"/>
            <a:ext cx="8460200" cy="6837140"/>
          </a:xfrm>
          <a:prstGeom prst="rect">
            <a:avLst/>
          </a:prstGeom>
          <a:noFill/>
          <a:ln w="9525">
            <a:noFill/>
            <a:miter lim="800000"/>
            <a:headEnd/>
            <a:tailEnd/>
          </a:ln>
        </p:spPr>
      </p:pic>
      <p:sp>
        <p:nvSpPr>
          <p:cNvPr id="3" name="TextBox 2"/>
          <p:cNvSpPr txBox="1"/>
          <p:nvPr/>
        </p:nvSpPr>
        <p:spPr>
          <a:xfrm>
            <a:off x="5867400" y="685800"/>
            <a:ext cx="2438400" cy="923330"/>
          </a:xfrm>
          <a:prstGeom prst="rect">
            <a:avLst/>
          </a:prstGeom>
          <a:noFill/>
          <a:ln>
            <a:solidFill>
              <a:schemeClr val="tx1"/>
            </a:solidFill>
          </a:ln>
        </p:spPr>
        <p:txBody>
          <a:bodyPr wrap="square" rtlCol="0">
            <a:spAutoFit/>
          </a:bodyPr>
          <a:lstStyle/>
          <a:p>
            <a:pPr algn="ctr"/>
            <a:r>
              <a:rPr lang="en-US" dirty="0" smtClean="0"/>
              <a:t>Other Designation: Real Non-human Entities</a:t>
            </a:r>
          </a:p>
          <a:p>
            <a:pPr algn="ctr"/>
            <a:r>
              <a:rPr lang="en-US" dirty="0" smtClean="0">
                <a:solidFill>
                  <a:srgbClr val="FF0000"/>
                </a:solidFill>
              </a:rPr>
              <a:t>368 $c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374904" y="4"/>
            <a:ext cx="8361045" cy="6740843"/>
          </a:xfrm>
          <a:prstGeom prst="rect">
            <a:avLst/>
          </a:prstGeom>
          <a:noFill/>
          <a:ln w="9525">
            <a:noFill/>
            <a:miter lim="800000"/>
            <a:headEnd/>
            <a:tailEnd/>
          </a:ln>
        </p:spPr>
      </p:pic>
      <p:sp>
        <p:nvSpPr>
          <p:cNvPr id="3" name="TextBox 2"/>
          <p:cNvSpPr txBox="1"/>
          <p:nvPr/>
        </p:nvSpPr>
        <p:spPr>
          <a:xfrm>
            <a:off x="5867400" y="762000"/>
            <a:ext cx="2438400" cy="923330"/>
          </a:xfrm>
          <a:prstGeom prst="rect">
            <a:avLst/>
          </a:prstGeom>
          <a:noFill/>
          <a:ln>
            <a:solidFill>
              <a:schemeClr val="tx1"/>
            </a:solidFill>
          </a:ln>
        </p:spPr>
        <p:txBody>
          <a:bodyPr wrap="square" rtlCol="0">
            <a:spAutoFit/>
          </a:bodyPr>
          <a:lstStyle/>
          <a:p>
            <a:pPr algn="ctr"/>
            <a:r>
              <a:rPr lang="en-US" dirty="0" smtClean="0"/>
              <a:t>Other Designation: Real Non-human Entities</a:t>
            </a:r>
          </a:p>
          <a:p>
            <a:pPr algn="ctr"/>
            <a:r>
              <a:rPr lang="en-US" dirty="0" smtClean="0">
                <a:solidFill>
                  <a:srgbClr val="FF0000"/>
                </a:solidFill>
              </a:rPr>
              <a:t>368 $c</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9553" y="1"/>
            <a:ext cx="8965921" cy="6906463"/>
          </a:xfrm>
          <a:prstGeom prst="rect">
            <a:avLst/>
          </a:prstGeom>
          <a:noFill/>
          <a:ln w="9525">
            <a:noFill/>
            <a:miter lim="800000"/>
            <a:headEnd/>
            <a:tailEnd/>
          </a:ln>
        </p:spPr>
      </p:pic>
      <p:sp>
        <p:nvSpPr>
          <p:cNvPr id="3" name="TextBox 2"/>
          <p:cNvSpPr txBox="1"/>
          <p:nvPr/>
        </p:nvSpPr>
        <p:spPr>
          <a:xfrm>
            <a:off x="5257800" y="25908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Designation: Any Other Designation</a:t>
            </a:r>
          </a:p>
          <a:p>
            <a:pPr algn="ctr"/>
            <a:r>
              <a:rPr lang="en-US" dirty="0" smtClean="0">
                <a:solidFill>
                  <a:srgbClr val="FF0000"/>
                </a:solidFill>
              </a:rPr>
              <a:t>368 $c</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9728" y="109728"/>
            <a:ext cx="8903513" cy="6684569"/>
          </a:xfrm>
          <a:prstGeom prst="rect">
            <a:avLst/>
          </a:prstGeom>
          <a:noFill/>
          <a:ln w="9525">
            <a:noFill/>
            <a:miter lim="800000"/>
            <a:headEnd/>
            <a:tailEnd/>
          </a:ln>
        </p:spPr>
      </p:pic>
      <p:sp>
        <p:nvSpPr>
          <p:cNvPr id="3" name="TextBox 2"/>
          <p:cNvSpPr txBox="1"/>
          <p:nvPr/>
        </p:nvSpPr>
        <p:spPr>
          <a:xfrm>
            <a:off x="5105400" y="27432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Designation: Any Other Designation</a:t>
            </a:r>
          </a:p>
          <a:p>
            <a:pPr algn="ctr"/>
            <a:r>
              <a:rPr lang="en-US" dirty="0" smtClean="0">
                <a:solidFill>
                  <a:srgbClr val="FF0000"/>
                </a:solidFill>
              </a:rPr>
              <a:t>368 $c</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7432" y="0"/>
            <a:ext cx="9085021" cy="6831482"/>
          </a:xfrm>
          <a:prstGeom prst="rect">
            <a:avLst/>
          </a:prstGeom>
          <a:noFill/>
          <a:ln w="9525">
            <a:noFill/>
            <a:miter lim="800000"/>
            <a:headEnd/>
            <a:tailEnd/>
          </a:ln>
        </p:spPr>
      </p:pic>
      <p:sp>
        <p:nvSpPr>
          <p:cNvPr id="3" name="TextBox 2"/>
          <p:cNvSpPr txBox="1"/>
          <p:nvPr/>
        </p:nvSpPr>
        <p:spPr>
          <a:xfrm>
            <a:off x="4876800" y="26670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Designation: Any Other Designation</a:t>
            </a:r>
          </a:p>
          <a:p>
            <a:pPr algn="ctr"/>
            <a:r>
              <a:rPr lang="en-US" dirty="0" smtClean="0">
                <a:solidFill>
                  <a:srgbClr val="FF0000"/>
                </a:solidFill>
              </a:rPr>
              <a:t>368 $c</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 y="237744"/>
            <a:ext cx="9194006" cy="6379369"/>
          </a:xfrm>
          <a:prstGeom prst="rect">
            <a:avLst/>
          </a:prstGeom>
          <a:noFill/>
          <a:ln w="9525">
            <a:noFill/>
            <a:miter lim="800000"/>
            <a:headEnd/>
            <a:tailEnd/>
          </a:ln>
        </p:spPr>
      </p:pic>
      <p:sp>
        <p:nvSpPr>
          <p:cNvPr id="3" name="TextBox 2"/>
          <p:cNvSpPr txBox="1"/>
          <p:nvPr/>
        </p:nvSpPr>
        <p:spPr>
          <a:xfrm>
            <a:off x="6019800" y="11430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Designation: Any Other Designation</a:t>
            </a:r>
          </a:p>
          <a:p>
            <a:pPr algn="ctr"/>
            <a:r>
              <a:rPr lang="en-US" dirty="0" smtClean="0">
                <a:solidFill>
                  <a:srgbClr val="FF0000"/>
                </a:solidFill>
              </a:rPr>
              <a:t>368 $c</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8575" y="118872"/>
            <a:ext cx="9172575" cy="6657975"/>
          </a:xfrm>
          <a:prstGeom prst="rect">
            <a:avLst/>
          </a:prstGeom>
          <a:noFill/>
          <a:ln w="9525">
            <a:noFill/>
            <a:miter lim="800000"/>
            <a:headEnd/>
            <a:tailEnd/>
          </a:ln>
        </p:spPr>
      </p:pic>
      <p:sp>
        <p:nvSpPr>
          <p:cNvPr id="3" name="TextBox 2"/>
          <p:cNvSpPr txBox="1"/>
          <p:nvPr/>
        </p:nvSpPr>
        <p:spPr>
          <a:xfrm>
            <a:off x="5943600" y="8382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Corporate Body</a:t>
            </a:r>
          </a:p>
          <a:p>
            <a:pPr algn="ctr"/>
            <a:r>
              <a:rPr lang="en-US" dirty="0" smtClean="0">
                <a:solidFill>
                  <a:srgbClr val="FF0000"/>
                </a:solidFill>
              </a:rPr>
              <a:t>368 $a</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47472" y="16"/>
            <a:ext cx="8458486" cy="6861429"/>
          </a:xfrm>
          <a:prstGeom prst="rect">
            <a:avLst/>
          </a:prstGeom>
          <a:noFill/>
          <a:ln w="9525">
            <a:noFill/>
            <a:miter lim="800000"/>
            <a:headEnd/>
            <a:tailEnd/>
          </a:ln>
        </p:spPr>
      </p:pic>
      <p:sp>
        <p:nvSpPr>
          <p:cNvPr id="5" name="TextBox 4"/>
          <p:cNvSpPr txBox="1"/>
          <p:nvPr/>
        </p:nvSpPr>
        <p:spPr>
          <a:xfrm>
            <a:off x="5867400" y="7620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Corporate Body</a:t>
            </a:r>
          </a:p>
          <a:p>
            <a:pPr algn="ctr"/>
            <a:r>
              <a:rPr lang="en-US" dirty="0" smtClean="0">
                <a:solidFill>
                  <a:srgbClr val="FF0000"/>
                </a:solidFill>
              </a:rPr>
              <a:t>368 $a</a:t>
            </a:r>
            <a:endParaRPr lang="en-US" dirty="0" smtClean="0"/>
          </a:p>
        </p:txBody>
      </p:sp>
      <p:pic>
        <p:nvPicPr>
          <p:cNvPr id="13314" name="Picture 2"/>
          <p:cNvPicPr>
            <a:picLocks noChangeAspect="1" noChangeArrowheads="1"/>
          </p:cNvPicPr>
          <p:nvPr/>
        </p:nvPicPr>
        <p:blipFill>
          <a:blip r:embed="rId4" cstate="print"/>
          <a:srcRect/>
          <a:stretch>
            <a:fillRect/>
          </a:stretch>
        </p:blipFill>
        <p:spPr bwMode="auto">
          <a:xfrm>
            <a:off x="6019800" y="76200"/>
            <a:ext cx="847725" cy="152401"/>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47472" y="11"/>
            <a:ext cx="8458486" cy="6841712"/>
          </a:xfrm>
          <a:prstGeom prst="rect">
            <a:avLst/>
          </a:prstGeom>
          <a:noFill/>
          <a:ln w="9525">
            <a:noFill/>
            <a:miter lim="800000"/>
            <a:headEnd/>
            <a:tailEnd/>
          </a:ln>
        </p:spPr>
      </p:pic>
      <p:sp>
        <p:nvSpPr>
          <p:cNvPr id="3" name="TextBox 2"/>
          <p:cNvSpPr txBox="1"/>
          <p:nvPr/>
        </p:nvSpPr>
        <p:spPr>
          <a:xfrm>
            <a:off x="5867400" y="7620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Corporate Body</a:t>
            </a:r>
          </a:p>
          <a:p>
            <a:pPr algn="ctr"/>
            <a:r>
              <a:rPr lang="en-US" dirty="0" smtClean="0">
                <a:solidFill>
                  <a:srgbClr val="FF0000"/>
                </a:solidFill>
              </a:rPr>
              <a:t>368 $a</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sz="3000" dirty="0" smtClean="0"/>
              <a:t>LC-PCC Policy Statements</a:t>
            </a:r>
          </a:p>
          <a:p>
            <a:pPr>
              <a:buNone/>
            </a:pPr>
            <a:r>
              <a:rPr lang="en-US" sz="3000" dirty="0" smtClean="0"/>
              <a:t>	Freely available through RDA Toolkit in the “Resources” tab</a:t>
            </a:r>
          </a:p>
          <a:p>
            <a:pPr>
              <a:buNone/>
            </a:pPr>
            <a:r>
              <a:rPr lang="en-US" sz="3000" dirty="0"/>
              <a:t>	</a:t>
            </a:r>
            <a:r>
              <a:rPr lang="en-US" sz="3000" dirty="0" smtClean="0">
                <a:solidFill>
                  <a:srgbClr val="0000FF"/>
                </a:solidFill>
                <a:hlinkClick r:id="rId3"/>
              </a:rPr>
              <a:t>http://access.rdatoolkit.org/</a:t>
            </a:r>
            <a:endParaRPr lang="en-US" sz="3000" dirty="0" smtClean="0">
              <a:solidFill>
                <a:srgbClr val="0000FF"/>
              </a:solidFill>
            </a:endParaRPr>
          </a:p>
          <a:p>
            <a:r>
              <a:rPr lang="en-US" sz="2800" dirty="0" smtClean="0"/>
              <a:t>MARC </a:t>
            </a:r>
            <a:r>
              <a:rPr lang="en-US" sz="2800" dirty="0"/>
              <a:t>21 </a:t>
            </a:r>
            <a:r>
              <a:rPr lang="en-US" sz="2800" dirty="0" smtClean="0"/>
              <a:t>Encoding </a:t>
            </a:r>
            <a:r>
              <a:rPr lang="en-US" sz="2800" dirty="0"/>
              <a:t>to </a:t>
            </a:r>
            <a:r>
              <a:rPr lang="en-US" sz="2800" dirty="0" smtClean="0"/>
              <a:t>Accommodate New </a:t>
            </a:r>
            <a:r>
              <a:rPr lang="en-US" sz="2800" dirty="0"/>
              <a:t>RDA </a:t>
            </a:r>
            <a:r>
              <a:rPr lang="en-US" sz="2800" dirty="0" smtClean="0"/>
              <a:t>Elements </a:t>
            </a:r>
            <a:r>
              <a:rPr lang="en-US" sz="2800" dirty="0"/>
              <a:t>046 and 3XX in NARs and SARs</a:t>
            </a:r>
          </a:p>
          <a:p>
            <a:pPr>
              <a:buNone/>
            </a:pPr>
            <a:r>
              <a:rPr lang="en-US" sz="3000" dirty="0" smtClean="0"/>
              <a:t>	</a:t>
            </a:r>
            <a:r>
              <a:rPr lang="en-US" sz="3000" dirty="0" smtClean="0">
                <a:solidFill>
                  <a:srgbClr val="0000FF"/>
                </a:solidFill>
              </a:rPr>
              <a:t>http://www.loc.gov/aba/pcc/rda/PCC RDA guidelines/RDA in NARs-SARs_PCC.doc</a:t>
            </a:r>
            <a:endParaRPr lang="en-US" sz="3000" dirty="0">
              <a:solidFill>
                <a:srgbClr val="0000FF"/>
              </a:solidFill>
            </a:endParaRPr>
          </a:p>
          <a:p>
            <a:endParaRPr lang="en-US" dirty="0" smtClean="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 y="9"/>
            <a:ext cx="9092565" cy="687228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14288"/>
            <a:ext cx="9092565" cy="6872288"/>
          </a:xfrm>
          <a:prstGeom prst="rect">
            <a:avLst/>
          </a:prstGeom>
          <a:noFill/>
          <a:ln w="9525">
            <a:noFill/>
            <a:miter lim="800000"/>
            <a:headEnd/>
            <a:tailEnd/>
          </a:ln>
        </p:spPr>
      </p:pic>
      <p:sp>
        <p:nvSpPr>
          <p:cNvPr id="4" name="TextBox 3"/>
          <p:cNvSpPr txBox="1"/>
          <p:nvPr/>
        </p:nvSpPr>
        <p:spPr>
          <a:xfrm>
            <a:off x="5943600" y="8382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Corporate Body</a:t>
            </a:r>
          </a:p>
          <a:p>
            <a:pPr algn="ctr"/>
            <a:r>
              <a:rPr lang="en-US" dirty="0" smtClean="0">
                <a:solidFill>
                  <a:srgbClr val="FF0000"/>
                </a:solidFill>
              </a:rPr>
              <a:t>368 $a</a:t>
            </a:r>
            <a:endParaRPr lang="en-US" dirty="0"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38328" y="8"/>
            <a:ext cx="8438769" cy="6821995"/>
          </a:xfrm>
          <a:prstGeom prst="rect">
            <a:avLst/>
          </a:prstGeom>
          <a:noFill/>
          <a:ln w="9525">
            <a:noFill/>
            <a:miter lim="800000"/>
            <a:headEnd/>
            <a:tailEnd/>
          </a:ln>
        </p:spPr>
      </p:pic>
      <p:sp>
        <p:nvSpPr>
          <p:cNvPr id="3" name="TextBox 2"/>
          <p:cNvSpPr txBox="1"/>
          <p:nvPr/>
        </p:nvSpPr>
        <p:spPr>
          <a:xfrm>
            <a:off x="5867400" y="7620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Corporate Body</a:t>
            </a:r>
          </a:p>
          <a:p>
            <a:pPr algn="ctr"/>
            <a:r>
              <a:rPr lang="en-US" dirty="0" smtClean="0">
                <a:solidFill>
                  <a:srgbClr val="FF0000"/>
                </a:solidFill>
              </a:rPr>
              <a:t>368 $a</a:t>
            </a:r>
            <a:endParaRPr lang="en-US"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 y="109728"/>
            <a:ext cx="9186863" cy="6665119"/>
          </a:xfrm>
          <a:prstGeom prst="rect">
            <a:avLst/>
          </a:prstGeom>
          <a:noFill/>
          <a:ln w="9525">
            <a:noFill/>
            <a:miter lim="800000"/>
            <a:headEnd/>
            <a:tailEnd/>
          </a:ln>
        </p:spPr>
      </p:pic>
      <p:sp>
        <p:nvSpPr>
          <p:cNvPr id="3" name="TextBox 2"/>
          <p:cNvSpPr txBox="1"/>
          <p:nvPr/>
        </p:nvSpPr>
        <p:spPr>
          <a:xfrm>
            <a:off x="6019800" y="9144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Corporate Body</a:t>
            </a:r>
          </a:p>
          <a:p>
            <a:pPr algn="ctr"/>
            <a:r>
              <a:rPr lang="en-US" dirty="0" smtClean="0">
                <a:solidFill>
                  <a:srgbClr val="FF0000"/>
                </a:solidFill>
              </a:rPr>
              <a:t>368 $a</a:t>
            </a:r>
            <a:endParaRPr lang="en-US" dirty="0"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 y="109728"/>
            <a:ext cx="9186863" cy="6643688"/>
          </a:xfrm>
          <a:prstGeom prst="rect">
            <a:avLst/>
          </a:prstGeom>
          <a:noFill/>
          <a:ln w="9525">
            <a:noFill/>
            <a:miter lim="800000"/>
            <a:headEnd/>
            <a:tailEnd/>
          </a:ln>
        </p:spPr>
      </p:pic>
      <p:sp>
        <p:nvSpPr>
          <p:cNvPr id="3" name="TextBox 2"/>
          <p:cNvSpPr txBox="1"/>
          <p:nvPr/>
        </p:nvSpPr>
        <p:spPr>
          <a:xfrm>
            <a:off x="6096000" y="1066800"/>
            <a:ext cx="2286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Jurisdiction</a:t>
            </a:r>
          </a:p>
          <a:p>
            <a:pPr algn="ctr"/>
            <a:r>
              <a:rPr lang="en-US" dirty="0" smtClean="0">
                <a:solidFill>
                  <a:srgbClr val="FF0000"/>
                </a:solidFill>
              </a:rPr>
              <a:t>368 $b</a:t>
            </a:r>
            <a:endParaRPr lang="en-US" dirty="0"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55448" y="7"/>
            <a:ext cx="8826246" cy="6899148"/>
          </a:xfrm>
          <a:prstGeom prst="rect">
            <a:avLst/>
          </a:prstGeom>
          <a:noFill/>
          <a:ln w="9525">
            <a:noFill/>
            <a:miter lim="800000"/>
            <a:headEnd/>
            <a:tailEnd/>
          </a:ln>
        </p:spPr>
      </p:pic>
      <p:sp>
        <p:nvSpPr>
          <p:cNvPr id="3" name="TextBox 2"/>
          <p:cNvSpPr txBox="1"/>
          <p:nvPr/>
        </p:nvSpPr>
        <p:spPr>
          <a:xfrm>
            <a:off x="6019800" y="914400"/>
            <a:ext cx="2286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Jurisdiction</a:t>
            </a:r>
          </a:p>
          <a:p>
            <a:pPr algn="ctr"/>
            <a:r>
              <a:rPr lang="en-US" dirty="0" smtClean="0">
                <a:solidFill>
                  <a:srgbClr val="FF0000"/>
                </a:solidFill>
              </a:rPr>
              <a:t>368 $b</a:t>
            </a:r>
            <a:endParaRPr lang="en-US" dirty="0"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55448" y="7"/>
            <a:ext cx="8826246" cy="6899148"/>
          </a:xfrm>
          <a:prstGeom prst="rect">
            <a:avLst/>
          </a:prstGeom>
          <a:noFill/>
          <a:ln w="9525">
            <a:noFill/>
            <a:miter lim="800000"/>
            <a:headEnd/>
            <a:tailEnd/>
          </a:ln>
        </p:spPr>
      </p:pic>
      <p:sp>
        <p:nvSpPr>
          <p:cNvPr id="3" name="TextBox 2"/>
          <p:cNvSpPr txBox="1"/>
          <p:nvPr/>
        </p:nvSpPr>
        <p:spPr>
          <a:xfrm>
            <a:off x="6019800" y="914400"/>
            <a:ext cx="2286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Jurisdiction</a:t>
            </a:r>
          </a:p>
          <a:p>
            <a:pPr algn="ctr"/>
            <a:r>
              <a:rPr lang="en-US" dirty="0" smtClean="0">
                <a:solidFill>
                  <a:srgbClr val="FF0000"/>
                </a:solidFill>
              </a:rPr>
              <a:t>368 $b</a:t>
            </a:r>
            <a:endParaRPr lang="en-US" dirty="0"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73736" y="14"/>
            <a:ext cx="8812530" cy="6885432"/>
          </a:xfrm>
          <a:prstGeom prst="rect">
            <a:avLst/>
          </a:prstGeom>
          <a:noFill/>
          <a:ln w="9525">
            <a:noFill/>
            <a:miter lim="800000"/>
            <a:headEnd/>
            <a:tailEnd/>
          </a:ln>
        </p:spPr>
      </p:pic>
      <p:sp>
        <p:nvSpPr>
          <p:cNvPr id="3" name="TextBox 2"/>
          <p:cNvSpPr txBox="1"/>
          <p:nvPr/>
        </p:nvSpPr>
        <p:spPr>
          <a:xfrm>
            <a:off x="6019800" y="914400"/>
            <a:ext cx="2286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Jurisdiction</a:t>
            </a:r>
          </a:p>
          <a:p>
            <a:pPr algn="ctr"/>
            <a:r>
              <a:rPr lang="en-US" dirty="0" smtClean="0">
                <a:solidFill>
                  <a:srgbClr val="FF0000"/>
                </a:solidFill>
              </a:rPr>
              <a:t>368 $b</a:t>
            </a:r>
            <a:endParaRPr lang="en-US" dirty="0"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28600" y="18288"/>
            <a:ext cx="8696897" cy="6803327"/>
          </a:xfrm>
          <a:prstGeom prst="rect">
            <a:avLst/>
          </a:prstGeom>
          <a:noFill/>
          <a:ln w="9525">
            <a:noFill/>
            <a:miter lim="800000"/>
            <a:headEnd/>
            <a:tailEnd/>
          </a:ln>
        </p:spPr>
      </p:pic>
      <p:sp>
        <p:nvSpPr>
          <p:cNvPr id="3" name="TextBox 2"/>
          <p:cNvSpPr txBox="1"/>
          <p:nvPr/>
        </p:nvSpPr>
        <p:spPr>
          <a:xfrm>
            <a:off x="6019800" y="914400"/>
            <a:ext cx="2286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Type of Jurisdiction</a:t>
            </a:r>
          </a:p>
          <a:p>
            <a:pPr algn="ctr"/>
            <a:r>
              <a:rPr lang="en-US" dirty="0" smtClean="0">
                <a:solidFill>
                  <a:srgbClr val="FF0000"/>
                </a:solidFill>
              </a:rPr>
              <a:t>368 $b</a:t>
            </a:r>
            <a:endParaRPr lang="en-US" dirty="0"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64592" y="10"/>
            <a:ext cx="8819388" cy="6906006"/>
          </a:xfrm>
          <a:prstGeom prst="rect">
            <a:avLst/>
          </a:prstGeom>
          <a:noFill/>
          <a:ln w="9525">
            <a:noFill/>
            <a:miter lim="800000"/>
            <a:headEnd/>
            <a:tailEnd/>
          </a:ln>
        </p:spPr>
      </p:pic>
      <p:sp>
        <p:nvSpPr>
          <p:cNvPr id="3" name="TextBox 2"/>
          <p:cNvSpPr txBox="1"/>
          <p:nvPr/>
        </p:nvSpPr>
        <p:spPr>
          <a:xfrm>
            <a:off x="5943600" y="838200"/>
            <a:ext cx="2362200" cy="646331"/>
          </a:xfrm>
          <a:prstGeom prst="rect">
            <a:avLst/>
          </a:prstGeom>
          <a:noFill/>
          <a:ln>
            <a:solidFill>
              <a:schemeClr val="tx1"/>
            </a:solidFill>
          </a:ln>
        </p:spPr>
        <p:txBody>
          <a:bodyPr wrap="square" rtlCol="0">
            <a:spAutoFit/>
          </a:bodyPr>
          <a:lstStyle/>
          <a:p>
            <a:pPr algn="ctr"/>
            <a:r>
              <a:rPr lang="en-US" dirty="0" smtClean="0"/>
              <a:t>Other Designation</a:t>
            </a:r>
          </a:p>
          <a:p>
            <a:pPr algn="ctr"/>
            <a:r>
              <a:rPr lang="en-US" dirty="0" smtClean="0">
                <a:solidFill>
                  <a:srgbClr val="FF0000"/>
                </a:solidFill>
              </a:rPr>
              <a:t>368 $c</a:t>
            </a:r>
            <a:endParaRPr lang="en-US" dirty="0"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55448" y="14"/>
            <a:ext cx="8819388" cy="6885432"/>
          </a:xfrm>
          <a:prstGeom prst="rect">
            <a:avLst/>
          </a:prstGeom>
          <a:noFill/>
          <a:ln w="9525">
            <a:noFill/>
            <a:miter lim="800000"/>
            <a:headEnd/>
            <a:tailEnd/>
          </a:ln>
        </p:spPr>
      </p:pic>
      <p:sp>
        <p:nvSpPr>
          <p:cNvPr id="3" name="TextBox 2"/>
          <p:cNvSpPr txBox="1"/>
          <p:nvPr/>
        </p:nvSpPr>
        <p:spPr>
          <a:xfrm>
            <a:off x="5943600" y="914400"/>
            <a:ext cx="2362200" cy="646331"/>
          </a:xfrm>
          <a:prstGeom prst="rect">
            <a:avLst/>
          </a:prstGeom>
          <a:noFill/>
          <a:ln>
            <a:solidFill>
              <a:schemeClr val="tx1"/>
            </a:solidFill>
          </a:ln>
        </p:spPr>
        <p:txBody>
          <a:bodyPr wrap="square" rtlCol="0">
            <a:spAutoFit/>
          </a:bodyPr>
          <a:lstStyle/>
          <a:p>
            <a:pPr algn="ctr"/>
            <a:r>
              <a:rPr lang="en-US" dirty="0" smtClean="0"/>
              <a:t>Other Designation</a:t>
            </a:r>
          </a:p>
          <a:p>
            <a:pPr algn="ctr"/>
            <a:r>
              <a:rPr lang="en-US" dirty="0" smtClean="0">
                <a:solidFill>
                  <a:srgbClr val="FF0000"/>
                </a:solidFill>
              </a:rPr>
              <a:t>368 $c</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859536" y="182880"/>
            <a:ext cx="7370674" cy="6587947"/>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55448" y="3"/>
            <a:ext cx="8812530" cy="6892290"/>
          </a:xfrm>
          <a:prstGeom prst="rect">
            <a:avLst/>
          </a:prstGeom>
          <a:noFill/>
          <a:ln w="9525">
            <a:noFill/>
            <a:miter lim="800000"/>
            <a:headEnd/>
            <a:tailEnd/>
          </a:ln>
        </p:spPr>
      </p:pic>
      <p:sp>
        <p:nvSpPr>
          <p:cNvPr id="3" name="TextBox 2"/>
          <p:cNvSpPr txBox="1"/>
          <p:nvPr/>
        </p:nvSpPr>
        <p:spPr>
          <a:xfrm>
            <a:off x="5943600" y="914400"/>
            <a:ext cx="2362200" cy="646331"/>
          </a:xfrm>
          <a:prstGeom prst="rect">
            <a:avLst/>
          </a:prstGeom>
          <a:noFill/>
          <a:ln>
            <a:solidFill>
              <a:schemeClr val="tx1"/>
            </a:solidFill>
          </a:ln>
        </p:spPr>
        <p:txBody>
          <a:bodyPr wrap="square" rtlCol="0">
            <a:spAutoFit/>
          </a:bodyPr>
          <a:lstStyle/>
          <a:p>
            <a:pPr algn="ctr"/>
            <a:r>
              <a:rPr lang="en-US" dirty="0" smtClean="0"/>
              <a:t>Other Designation</a:t>
            </a:r>
          </a:p>
          <a:p>
            <a:pPr algn="ctr"/>
            <a:r>
              <a:rPr lang="en-US" dirty="0" smtClean="0">
                <a:solidFill>
                  <a:srgbClr val="FF0000"/>
                </a:solidFill>
              </a:rPr>
              <a:t>368 $c</a:t>
            </a:r>
            <a:endParaRPr lang="en-US" dirty="0" smtClean="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55448" y="7"/>
            <a:ext cx="8819388" cy="6871716"/>
          </a:xfrm>
          <a:prstGeom prst="rect">
            <a:avLst/>
          </a:prstGeom>
          <a:noFill/>
          <a:ln w="9525">
            <a:noFill/>
            <a:miter lim="800000"/>
            <a:headEnd/>
            <a:tailEnd/>
          </a:ln>
        </p:spPr>
      </p:pic>
      <p:sp>
        <p:nvSpPr>
          <p:cNvPr id="3" name="TextBox 2"/>
          <p:cNvSpPr txBox="1"/>
          <p:nvPr/>
        </p:nvSpPr>
        <p:spPr>
          <a:xfrm>
            <a:off x="5943600" y="914400"/>
            <a:ext cx="2362200" cy="646331"/>
          </a:xfrm>
          <a:prstGeom prst="rect">
            <a:avLst/>
          </a:prstGeom>
          <a:noFill/>
          <a:ln>
            <a:solidFill>
              <a:schemeClr val="tx1"/>
            </a:solidFill>
          </a:ln>
        </p:spPr>
        <p:txBody>
          <a:bodyPr wrap="square" rtlCol="0">
            <a:spAutoFit/>
          </a:bodyPr>
          <a:lstStyle/>
          <a:p>
            <a:pPr algn="ctr"/>
            <a:r>
              <a:rPr lang="en-US" dirty="0" smtClean="0"/>
              <a:t>Other Designation</a:t>
            </a:r>
          </a:p>
          <a:p>
            <a:pPr algn="ctr"/>
            <a:r>
              <a:rPr lang="en-US" dirty="0" smtClean="0">
                <a:solidFill>
                  <a:srgbClr val="FF0000"/>
                </a:solidFill>
              </a:rPr>
              <a:t>368 $c</a:t>
            </a:r>
            <a:endParaRPr lang="en-US" dirty="0" smtClean="0"/>
          </a:p>
        </p:txBody>
      </p:sp>
      <p:pic>
        <p:nvPicPr>
          <p:cNvPr id="11267" name="Picture 3"/>
          <p:cNvPicPr>
            <a:picLocks noChangeAspect="1" noChangeArrowheads="1"/>
          </p:cNvPicPr>
          <p:nvPr/>
        </p:nvPicPr>
        <p:blipFill>
          <a:blip r:embed="rId3" cstate="print"/>
          <a:srcRect/>
          <a:stretch>
            <a:fillRect/>
          </a:stretch>
        </p:blipFill>
        <p:spPr bwMode="auto">
          <a:xfrm>
            <a:off x="6019800" y="76200"/>
            <a:ext cx="847725" cy="180975"/>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55448" y="7"/>
            <a:ext cx="8826246" cy="6899148"/>
          </a:xfrm>
          <a:prstGeom prst="rect">
            <a:avLst/>
          </a:prstGeom>
          <a:noFill/>
          <a:ln w="9525">
            <a:noFill/>
            <a:miter lim="800000"/>
            <a:headEnd/>
            <a:tailEnd/>
          </a:ln>
        </p:spPr>
      </p:pic>
      <p:sp>
        <p:nvSpPr>
          <p:cNvPr id="3" name="TextBox 2"/>
          <p:cNvSpPr txBox="1"/>
          <p:nvPr/>
        </p:nvSpPr>
        <p:spPr>
          <a:xfrm>
            <a:off x="5943600" y="762000"/>
            <a:ext cx="2362200" cy="646331"/>
          </a:xfrm>
          <a:prstGeom prst="rect">
            <a:avLst/>
          </a:prstGeom>
          <a:noFill/>
          <a:ln>
            <a:solidFill>
              <a:schemeClr val="tx1"/>
            </a:solidFill>
          </a:ln>
        </p:spPr>
        <p:txBody>
          <a:bodyPr wrap="square" rtlCol="0">
            <a:spAutoFit/>
          </a:bodyPr>
          <a:lstStyle/>
          <a:p>
            <a:pPr algn="ctr"/>
            <a:r>
              <a:rPr lang="en-US" dirty="0" smtClean="0"/>
              <a:t>Other Designation</a:t>
            </a:r>
          </a:p>
          <a:p>
            <a:pPr algn="ctr"/>
            <a:r>
              <a:rPr lang="en-US" dirty="0" smtClean="0">
                <a:solidFill>
                  <a:srgbClr val="FF0000"/>
                </a:solidFill>
              </a:rPr>
              <a:t>368 $c</a:t>
            </a:r>
            <a:endParaRPr lang="en-US" dirty="0"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460" dirty="0" smtClean="0"/>
              <a:t>Other Person Elements</a:t>
            </a:r>
            <a:endParaRPr lang="en-US" sz="3460" dirty="0"/>
          </a:p>
        </p:txBody>
      </p:sp>
      <p:sp>
        <p:nvSpPr>
          <p:cNvPr id="3" name="Content Placeholder 2"/>
          <p:cNvSpPr>
            <a:spLocks noGrp="1"/>
          </p:cNvSpPr>
          <p:nvPr>
            <p:ph idx="1"/>
          </p:nvPr>
        </p:nvSpPr>
        <p:spPr>
          <a:xfrm>
            <a:off x="762000" y="1447800"/>
            <a:ext cx="7848600" cy="4953000"/>
          </a:xfrm>
        </p:spPr>
        <p:txBody>
          <a:bodyPr>
            <a:noAutofit/>
          </a:bodyPr>
          <a:lstStyle/>
          <a:p>
            <a:r>
              <a:rPr lang="en-US" sz="3000" dirty="0" smtClean="0"/>
              <a:t>9.5 - Fuller Form of Name - </a:t>
            </a:r>
            <a:r>
              <a:rPr lang="en-US" sz="3000" dirty="0" smtClean="0">
                <a:solidFill>
                  <a:srgbClr val="FF0000"/>
                </a:solidFill>
              </a:rPr>
              <a:t>MARC 378</a:t>
            </a:r>
          </a:p>
          <a:p>
            <a:r>
              <a:rPr lang="en-US" sz="3000" dirty="0" smtClean="0"/>
              <a:t>9.7 - Gender - </a:t>
            </a:r>
            <a:r>
              <a:rPr lang="en-US" sz="3000" dirty="0" smtClean="0">
                <a:solidFill>
                  <a:srgbClr val="FF0000"/>
                </a:solidFill>
              </a:rPr>
              <a:t>MARC 375</a:t>
            </a:r>
          </a:p>
          <a:p>
            <a:r>
              <a:rPr lang="en-US" sz="3000" dirty="0" smtClean="0"/>
              <a:t>9.16 - Profession or Occupation - </a:t>
            </a:r>
            <a:r>
              <a:rPr lang="en-US" sz="3000" dirty="0" smtClean="0">
                <a:solidFill>
                  <a:srgbClr val="FF0000"/>
                </a:solidFill>
              </a:rPr>
              <a:t>MARC 374</a:t>
            </a:r>
          </a:p>
          <a:p>
            <a:pPr>
              <a:buNone/>
            </a:pPr>
            <a:endParaRPr lang="en-US" sz="2400" dirty="0" smtClean="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460" dirty="0" smtClean="0"/>
              <a:t>378 - Fuller Form of Personal Name</a:t>
            </a:r>
            <a:endParaRPr lang="en-US" sz="3460" dirty="0"/>
          </a:p>
        </p:txBody>
      </p:sp>
      <p:sp>
        <p:nvSpPr>
          <p:cNvPr id="3" name="Content Placeholder 2"/>
          <p:cNvSpPr>
            <a:spLocks noGrp="1"/>
          </p:cNvSpPr>
          <p:nvPr>
            <p:ph idx="1"/>
          </p:nvPr>
        </p:nvSpPr>
        <p:spPr>
          <a:xfrm>
            <a:off x="990600" y="1219200"/>
            <a:ext cx="7239000" cy="4953000"/>
          </a:xfrm>
        </p:spPr>
        <p:txBody>
          <a:bodyPr>
            <a:noAutofit/>
          </a:bodyPr>
          <a:lstStyle/>
          <a:p>
            <a:r>
              <a:rPr lang="en-US" sz="2000" dirty="0" smtClean="0"/>
              <a:t>Indicators not defined</a:t>
            </a:r>
          </a:p>
          <a:p>
            <a:pPr>
              <a:lnSpc>
                <a:spcPct val="120000"/>
              </a:lnSpc>
              <a:spcBef>
                <a:spcPts val="0"/>
              </a:spcBef>
            </a:pPr>
            <a:r>
              <a:rPr lang="en-US" sz="2000" dirty="0" smtClean="0"/>
              <a:t>Subfields</a:t>
            </a:r>
          </a:p>
          <a:p>
            <a:pPr>
              <a:buNone/>
            </a:pPr>
            <a:r>
              <a:rPr lang="en-US" sz="2000" dirty="0"/>
              <a:t>	</a:t>
            </a:r>
            <a:r>
              <a:rPr lang="en-US" sz="2000" dirty="0" smtClean="0"/>
              <a:t>$q - Fuller form of personal name (NR)</a:t>
            </a:r>
          </a:p>
          <a:p>
            <a:pPr>
              <a:buNone/>
            </a:pPr>
            <a:r>
              <a:rPr lang="en-US" sz="2000" dirty="0" smtClean="0"/>
              <a:t>	$u - Uniform Resource Identifier (R)</a:t>
            </a:r>
          </a:p>
          <a:p>
            <a:pPr>
              <a:buNone/>
            </a:pPr>
            <a:r>
              <a:rPr lang="en-US" sz="2000" dirty="0" smtClean="0"/>
              <a:t>	$v - Source of information (R)</a:t>
            </a:r>
          </a:p>
          <a:p>
            <a:pPr>
              <a:buNone/>
            </a:pPr>
            <a:r>
              <a:rPr lang="en-US" sz="2000" dirty="0" smtClean="0"/>
              <a:t>	$6 - Linkage (NR)</a:t>
            </a:r>
          </a:p>
          <a:p>
            <a:pPr>
              <a:buNone/>
            </a:pPr>
            <a:r>
              <a:rPr lang="en-US" sz="2000" dirty="0" smtClean="0"/>
              <a:t>	$8 - Field link and sequence number (R)</a:t>
            </a:r>
          </a:p>
          <a:p>
            <a:pPr>
              <a:buNone/>
            </a:pPr>
            <a:endParaRPr lang="en-US" sz="2400" dirty="0"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 y="73152"/>
            <a:ext cx="9162593" cy="6736994"/>
          </a:xfrm>
          <a:prstGeom prst="rect">
            <a:avLst/>
          </a:prstGeom>
          <a:noFill/>
          <a:ln w="9525">
            <a:noFill/>
            <a:miter lim="800000"/>
            <a:headEnd/>
            <a:tailEnd/>
          </a:ln>
        </p:spPr>
      </p:pic>
      <p:sp>
        <p:nvSpPr>
          <p:cNvPr id="3" name="TextBox 2"/>
          <p:cNvSpPr txBox="1"/>
          <p:nvPr/>
        </p:nvSpPr>
        <p:spPr>
          <a:xfrm>
            <a:off x="5334000" y="31242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Fuller Form of Personal Name</a:t>
            </a:r>
          </a:p>
          <a:p>
            <a:pPr algn="ctr"/>
            <a:r>
              <a:rPr lang="en-US" dirty="0" smtClean="0">
                <a:solidFill>
                  <a:srgbClr val="FF0000"/>
                </a:solidFill>
              </a:rPr>
              <a:t>378 $q</a:t>
            </a:r>
            <a:endParaRPr lang="en-US"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 y="73152"/>
            <a:ext cx="9134551" cy="6715963"/>
          </a:xfrm>
          <a:prstGeom prst="rect">
            <a:avLst/>
          </a:prstGeom>
          <a:noFill/>
          <a:ln w="9525">
            <a:noFill/>
            <a:miter lim="800000"/>
            <a:headEnd/>
            <a:tailEnd/>
          </a:ln>
        </p:spPr>
      </p:pic>
      <p:sp>
        <p:nvSpPr>
          <p:cNvPr id="3" name="TextBox 2"/>
          <p:cNvSpPr txBox="1"/>
          <p:nvPr/>
        </p:nvSpPr>
        <p:spPr>
          <a:xfrm>
            <a:off x="4572000" y="6858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Fuller Form of Personal Name</a:t>
            </a:r>
          </a:p>
          <a:p>
            <a:pPr algn="ctr"/>
            <a:r>
              <a:rPr lang="en-US" dirty="0" smtClean="0">
                <a:solidFill>
                  <a:srgbClr val="FF0000"/>
                </a:solidFill>
              </a:rPr>
              <a:t>378 $q</a:t>
            </a:r>
            <a:endParaRPr lang="en-US" dirty="0"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460" dirty="0" smtClean="0"/>
              <a:t>375 - Gender</a:t>
            </a:r>
            <a:endParaRPr lang="en-US" sz="3460" dirty="0"/>
          </a:p>
        </p:txBody>
      </p:sp>
      <p:sp>
        <p:nvSpPr>
          <p:cNvPr id="3" name="Content Placeholder 2"/>
          <p:cNvSpPr>
            <a:spLocks noGrp="1"/>
          </p:cNvSpPr>
          <p:nvPr>
            <p:ph idx="1"/>
          </p:nvPr>
        </p:nvSpPr>
        <p:spPr>
          <a:xfrm>
            <a:off x="990600" y="1219200"/>
            <a:ext cx="7239000" cy="4953000"/>
          </a:xfrm>
        </p:spPr>
        <p:txBody>
          <a:bodyPr>
            <a:noAutofit/>
          </a:bodyPr>
          <a:lstStyle/>
          <a:p>
            <a:r>
              <a:rPr lang="en-US" sz="2000" dirty="0" smtClean="0"/>
              <a:t>Indicators not defined</a:t>
            </a:r>
          </a:p>
          <a:p>
            <a:pPr>
              <a:lnSpc>
                <a:spcPct val="120000"/>
              </a:lnSpc>
              <a:spcBef>
                <a:spcPts val="0"/>
              </a:spcBef>
            </a:pPr>
            <a:r>
              <a:rPr lang="en-US" sz="2000" dirty="0" smtClean="0"/>
              <a:t>Subfields</a:t>
            </a:r>
          </a:p>
          <a:p>
            <a:pPr>
              <a:buNone/>
            </a:pPr>
            <a:r>
              <a:rPr lang="en-US" sz="2000" dirty="0"/>
              <a:t>	</a:t>
            </a:r>
            <a:r>
              <a:rPr lang="en-US" sz="2000" dirty="0" smtClean="0"/>
              <a:t>$a - Gender (R)</a:t>
            </a:r>
          </a:p>
          <a:p>
            <a:pPr>
              <a:buNone/>
            </a:pPr>
            <a:r>
              <a:rPr lang="en-US" sz="2000" dirty="0" smtClean="0"/>
              <a:t>	$s - Start period (NR)</a:t>
            </a:r>
          </a:p>
          <a:p>
            <a:pPr>
              <a:buNone/>
            </a:pPr>
            <a:r>
              <a:rPr lang="en-US" sz="2000" dirty="0" smtClean="0"/>
              <a:t>	$t - End period (NR)</a:t>
            </a:r>
          </a:p>
          <a:p>
            <a:pPr>
              <a:buNone/>
            </a:pPr>
            <a:r>
              <a:rPr lang="en-US" sz="2000" dirty="0" smtClean="0"/>
              <a:t>	$u - Uniform Resource Identifier (R)</a:t>
            </a:r>
          </a:p>
          <a:p>
            <a:pPr>
              <a:buNone/>
            </a:pPr>
            <a:r>
              <a:rPr lang="en-US" sz="2000" dirty="0" smtClean="0"/>
              <a:t>	$v - Source of information (R)</a:t>
            </a:r>
          </a:p>
          <a:p>
            <a:pPr>
              <a:buNone/>
            </a:pPr>
            <a:r>
              <a:rPr lang="en-US" sz="2000" dirty="0" smtClean="0"/>
              <a:t>	$2 - Source of term (NR)</a:t>
            </a:r>
          </a:p>
          <a:p>
            <a:pPr>
              <a:buNone/>
            </a:pPr>
            <a:r>
              <a:rPr lang="en-US" sz="2000" dirty="0" smtClean="0"/>
              <a:t>	$6 - Linkage (NR)</a:t>
            </a:r>
          </a:p>
          <a:p>
            <a:pPr>
              <a:buNone/>
            </a:pPr>
            <a:r>
              <a:rPr lang="en-US" sz="2000" dirty="0" smtClean="0"/>
              <a:t>	$8 - Field link and sequence number (R)</a:t>
            </a:r>
          </a:p>
          <a:p>
            <a:pPr>
              <a:buNone/>
            </a:pPr>
            <a:endParaRPr lang="en-US" sz="2400" dirty="0"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91440" y="-1"/>
            <a:ext cx="8949690" cy="6851142"/>
          </a:xfrm>
          <a:prstGeom prst="rect">
            <a:avLst/>
          </a:prstGeom>
          <a:noFill/>
          <a:ln w="9525">
            <a:noFill/>
            <a:miter lim="800000"/>
            <a:headEnd/>
            <a:tailEnd/>
          </a:ln>
        </p:spPr>
      </p:pic>
      <p:sp>
        <p:nvSpPr>
          <p:cNvPr id="3" name="TextBox 2"/>
          <p:cNvSpPr txBox="1"/>
          <p:nvPr/>
        </p:nvSpPr>
        <p:spPr>
          <a:xfrm>
            <a:off x="4572000" y="21336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Gender</a:t>
            </a:r>
          </a:p>
          <a:p>
            <a:pPr algn="ctr"/>
            <a:r>
              <a:rPr lang="en-US" dirty="0" smtClean="0">
                <a:solidFill>
                  <a:srgbClr val="FF0000"/>
                </a:solidFill>
              </a:rPr>
              <a:t>375</a:t>
            </a:r>
            <a:endParaRPr lang="en-US" dirty="0" smtClean="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460" dirty="0" smtClean="0"/>
              <a:t>374 - Occupation</a:t>
            </a:r>
            <a:endParaRPr lang="en-US" sz="3460" dirty="0"/>
          </a:p>
        </p:txBody>
      </p:sp>
      <p:sp>
        <p:nvSpPr>
          <p:cNvPr id="3" name="Content Placeholder 2"/>
          <p:cNvSpPr>
            <a:spLocks noGrp="1"/>
          </p:cNvSpPr>
          <p:nvPr>
            <p:ph idx="1"/>
          </p:nvPr>
        </p:nvSpPr>
        <p:spPr>
          <a:xfrm>
            <a:off x="990600" y="1219200"/>
            <a:ext cx="7239000" cy="4953000"/>
          </a:xfrm>
        </p:spPr>
        <p:txBody>
          <a:bodyPr>
            <a:noAutofit/>
          </a:bodyPr>
          <a:lstStyle/>
          <a:p>
            <a:r>
              <a:rPr lang="en-US" sz="2000" dirty="0" smtClean="0"/>
              <a:t>Indicators not defined</a:t>
            </a:r>
          </a:p>
          <a:p>
            <a:pPr>
              <a:lnSpc>
                <a:spcPct val="120000"/>
              </a:lnSpc>
              <a:spcBef>
                <a:spcPts val="0"/>
              </a:spcBef>
            </a:pPr>
            <a:r>
              <a:rPr lang="en-US" sz="2000" dirty="0" smtClean="0"/>
              <a:t>Subfields</a:t>
            </a:r>
          </a:p>
          <a:p>
            <a:pPr>
              <a:buNone/>
            </a:pPr>
            <a:r>
              <a:rPr lang="en-US" sz="2000" dirty="0"/>
              <a:t>	</a:t>
            </a:r>
            <a:r>
              <a:rPr lang="en-US" sz="2000" dirty="0" smtClean="0"/>
              <a:t>$a - Occupation (R)</a:t>
            </a:r>
          </a:p>
          <a:p>
            <a:pPr>
              <a:buNone/>
            </a:pPr>
            <a:r>
              <a:rPr lang="en-US" sz="2000" dirty="0" smtClean="0"/>
              <a:t>	$s - Start period (NR)</a:t>
            </a:r>
          </a:p>
          <a:p>
            <a:pPr>
              <a:buNone/>
            </a:pPr>
            <a:r>
              <a:rPr lang="en-US" sz="2000" dirty="0" smtClean="0"/>
              <a:t>	$t - End period (NR)</a:t>
            </a:r>
          </a:p>
          <a:p>
            <a:pPr>
              <a:buNone/>
            </a:pPr>
            <a:r>
              <a:rPr lang="en-US" sz="2000" dirty="0" smtClean="0"/>
              <a:t>	$u - Uniform Resource Identifier (R)</a:t>
            </a:r>
          </a:p>
          <a:p>
            <a:pPr>
              <a:buNone/>
            </a:pPr>
            <a:r>
              <a:rPr lang="en-US" sz="2000" dirty="0" smtClean="0"/>
              <a:t>	$v - Source of information (R)</a:t>
            </a:r>
          </a:p>
          <a:p>
            <a:pPr>
              <a:buNone/>
            </a:pPr>
            <a:r>
              <a:rPr lang="en-US" sz="2000" dirty="0" smtClean="0"/>
              <a:t>	$0 - Record control number (R)</a:t>
            </a:r>
          </a:p>
          <a:p>
            <a:pPr>
              <a:buNone/>
            </a:pPr>
            <a:r>
              <a:rPr lang="en-US" sz="2000" dirty="0" smtClean="0"/>
              <a:t>	$2 - Source of term (NR)</a:t>
            </a:r>
          </a:p>
          <a:p>
            <a:pPr>
              <a:buNone/>
            </a:pPr>
            <a:r>
              <a:rPr lang="en-US" sz="2000" dirty="0" smtClean="0"/>
              <a:t>	$6 - Linkage (NR)</a:t>
            </a:r>
          </a:p>
          <a:p>
            <a:pPr>
              <a:buNone/>
            </a:pPr>
            <a:r>
              <a:rPr lang="en-US" sz="2000" dirty="0" smtClean="0"/>
              <a:t>	$8 - Field link and sequence number (R)</a:t>
            </a:r>
          </a:p>
          <a:p>
            <a:pPr>
              <a:buNone/>
            </a:pPr>
            <a:endParaRPr lang="en-US" sz="2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04800" y="533400"/>
            <a:ext cx="8587740" cy="5867400"/>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374 - Occupation</a:t>
            </a:r>
            <a:endParaRPr lang="en-US" dirty="0"/>
          </a:p>
        </p:txBody>
      </p:sp>
      <p:sp>
        <p:nvSpPr>
          <p:cNvPr id="3" name="Content Placeholder 2"/>
          <p:cNvSpPr>
            <a:spLocks noGrp="1"/>
          </p:cNvSpPr>
          <p:nvPr>
            <p:ph idx="1"/>
          </p:nvPr>
        </p:nvSpPr>
        <p:spPr>
          <a:xfrm>
            <a:off x="685800" y="1066800"/>
            <a:ext cx="7772400" cy="5791200"/>
          </a:xfrm>
        </p:spPr>
        <p:txBody>
          <a:bodyPr>
            <a:noAutofit/>
          </a:bodyPr>
          <a:lstStyle/>
          <a:p>
            <a:pPr>
              <a:buNone/>
            </a:pPr>
            <a:r>
              <a:rPr lang="en-US" sz="2400" dirty="0" smtClean="0"/>
              <a:t>PCC policies</a:t>
            </a:r>
          </a:p>
          <a:p>
            <a:r>
              <a:rPr lang="en-US" sz="2400" dirty="0" smtClean="0"/>
              <a:t>Prefer controlled vocabulary, such as LCSH or </a:t>
            </a:r>
            <a:r>
              <a:rPr lang="en-US" sz="2400" dirty="0" err="1" smtClean="0"/>
              <a:t>MeSH</a:t>
            </a:r>
            <a:r>
              <a:rPr lang="en-US" sz="2400" dirty="0" smtClean="0"/>
              <a:t>, recording the source in subfield $2</a:t>
            </a:r>
          </a:p>
          <a:p>
            <a:r>
              <a:rPr lang="en-US" sz="2400" dirty="0" smtClean="0"/>
              <a:t>For consistency, capitalize the first term in each subfield $a</a:t>
            </a:r>
          </a:p>
          <a:p>
            <a:r>
              <a:rPr lang="en-US" sz="2400" dirty="0" smtClean="0"/>
              <a:t>When terms do not come from a controlled vocabulary, use a singular form</a:t>
            </a:r>
            <a:endParaRPr lang="en-US" sz="2400" i="1" dirty="0" smtClean="0"/>
          </a:p>
          <a:p>
            <a:pPr>
              <a:buNone/>
            </a:pPr>
            <a:endParaRPr lang="en-US" sz="2400" i="1" dirty="0" smtClean="0"/>
          </a:p>
          <a:p>
            <a:endParaRPr lang="en-US" sz="2500" dirty="0" smtClean="0"/>
          </a:p>
          <a:p>
            <a:pPr>
              <a:buNone/>
            </a:pPr>
            <a:endParaRPr lang="en-US" sz="25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91440" y="-3"/>
            <a:ext cx="8935974" cy="6830568"/>
          </a:xfrm>
          <a:prstGeom prst="rect">
            <a:avLst/>
          </a:prstGeom>
          <a:noFill/>
          <a:ln w="9525">
            <a:noFill/>
            <a:miter lim="800000"/>
            <a:headEnd/>
            <a:tailEnd/>
          </a:ln>
        </p:spPr>
      </p:pic>
      <p:sp>
        <p:nvSpPr>
          <p:cNvPr id="3" name="TextBox 2"/>
          <p:cNvSpPr txBox="1"/>
          <p:nvPr/>
        </p:nvSpPr>
        <p:spPr>
          <a:xfrm>
            <a:off x="5029200" y="25908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Occupation</a:t>
            </a:r>
          </a:p>
          <a:p>
            <a:pPr algn="ctr"/>
            <a:r>
              <a:rPr lang="en-US" dirty="0" smtClean="0">
                <a:solidFill>
                  <a:srgbClr val="FF0000"/>
                </a:solidFill>
              </a:rPr>
              <a:t>374</a:t>
            </a:r>
            <a:endParaRPr lang="en-US" dirty="0"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1440" y="-3"/>
            <a:ext cx="8942832" cy="6830568"/>
          </a:xfrm>
          <a:prstGeom prst="rect">
            <a:avLst/>
          </a:prstGeom>
          <a:noFill/>
          <a:ln w="9525">
            <a:noFill/>
            <a:miter lim="800000"/>
            <a:headEnd/>
            <a:tailEnd/>
          </a:ln>
        </p:spPr>
      </p:pic>
      <p:sp>
        <p:nvSpPr>
          <p:cNvPr id="3" name="TextBox 2"/>
          <p:cNvSpPr txBox="1"/>
          <p:nvPr/>
        </p:nvSpPr>
        <p:spPr>
          <a:xfrm>
            <a:off x="4953000" y="6096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Occupation</a:t>
            </a:r>
          </a:p>
          <a:p>
            <a:pPr algn="ctr"/>
            <a:r>
              <a:rPr lang="en-US" dirty="0" smtClean="0">
                <a:solidFill>
                  <a:srgbClr val="FF0000"/>
                </a:solidFill>
              </a:rPr>
              <a:t>374</a:t>
            </a:r>
            <a:endParaRPr lang="en-US" dirty="0" smtClean="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 y="91440"/>
            <a:ext cx="9141562" cy="6715963"/>
          </a:xfrm>
          <a:prstGeom prst="rect">
            <a:avLst/>
          </a:prstGeom>
          <a:noFill/>
          <a:ln w="9525">
            <a:noFill/>
            <a:miter lim="800000"/>
            <a:headEnd/>
            <a:tailEnd/>
          </a:ln>
        </p:spPr>
      </p:pic>
      <p:sp>
        <p:nvSpPr>
          <p:cNvPr id="3" name="TextBox 2"/>
          <p:cNvSpPr txBox="1"/>
          <p:nvPr/>
        </p:nvSpPr>
        <p:spPr>
          <a:xfrm>
            <a:off x="5029200" y="6858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Occupation</a:t>
            </a:r>
          </a:p>
          <a:p>
            <a:pPr algn="ctr"/>
            <a:r>
              <a:rPr lang="en-US" dirty="0" smtClean="0">
                <a:solidFill>
                  <a:srgbClr val="FF0000"/>
                </a:solidFill>
              </a:rPr>
              <a:t>374</a:t>
            </a:r>
            <a:endParaRPr lang="en-US" dirty="0" smtClean="0"/>
          </a:p>
        </p:txBody>
      </p:sp>
      <p:pic>
        <p:nvPicPr>
          <p:cNvPr id="6147" name="Picture 3"/>
          <p:cNvPicPr>
            <a:picLocks noChangeAspect="1" noChangeArrowheads="1"/>
          </p:cNvPicPr>
          <p:nvPr/>
        </p:nvPicPr>
        <p:blipFill>
          <a:blip r:embed="rId3" cstate="print"/>
          <a:srcRect/>
          <a:stretch>
            <a:fillRect/>
          </a:stretch>
        </p:blipFill>
        <p:spPr bwMode="auto">
          <a:xfrm>
            <a:off x="8311896" y="152400"/>
            <a:ext cx="781050" cy="22860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 y="-1"/>
            <a:ext cx="9127998" cy="6844284"/>
          </a:xfrm>
          <a:prstGeom prst="rect">
            <a:avLst/>
          </a:prstGeom>
          <a:noFill/>
          <a:ln w="9525">
            <a:noFill/>
            <a:miter lim="800000"/>
            <a:headEnd/>
            <a:tailEnd/>
          </a:ln>
        </p:spPr>
      </p:pic>
      <p:sp>
        <p:nvSpPr>
          <p:cNvPr id="3" name="TextBox 2"/>
          <p:cNvSpPr txBox="1"/>
          <p:nvPr/>
        </p:nvSpPr>
        <p:spPr>
          <a:xfrm>
            <a:off x="4953000" y="30480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Occupation</a:t>
            </a:r>
          </a:p>
          <a:p>
            <a:pPr algn="ctr"/>
            <a:r>
              <a:rPr lang="en-US" dirty="0" smtClean="0">
                <a:solidFill>
                  <a:srgbClr val="FF0000"/>
                </a:solidFill>
              </a:rPr>
              <a:t>374</a:t>
            </a:r>
            <a:endParaRPr lang="en-US" dirty="0" smtClean="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1" y="91440"/>
            <a:ext cx="9114282" cy="6672834"/>
          </a:xfrm>
          <a:prstGeom prst="rect">
            <a:avLst/>
          </a:prstGeom>
          <a:noFill/>
          <a:ln w="9525">
            <a:noFill/>
            <a:miter lim="800000"/>
            <a:headEnd/>
            <a:tailEnd/>
          </a:ln>
        </p:spPr>
      </p:pic>
      <p:sp>
        <p:nvSpPr>
          <p:cNvPr id="5" name="TextBox 4"/>
          <p:cNvSpPr txBox="1"/>
          <p:nvPr/>
        </p:nvSpPr>
        <p:spPr>
          <a:xfrm>
            <a:off x="5029200" y="28194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Occupation</a:t>
            </a:r>
          </a:p>
          <a:p>
            <a:pPr algn="ctr"/>
            <a:r>
              <a:rPr lang="en-US" dirty="0" smtClean="0">
                <a:solidFill>
                  <a:srgbClr val="FF0000"/>
                </a:solidFill>
              </a:rPr>
              <a:t>374</a:t>
            </a:r>
            <a:endParaRPr lang="en-US" dirty="0" smtClean="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04800" y="106985"/>
            <a:ext cx="8573719" cy="6751015"/>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 y="64008"/>
            <a:ext cx="9194749" cy="6733108"/>
          </a:xfrm>
          <a:prstGeom prst="rect">
            <a:avLst/>
          </a:prstGeom>
          <a:noFill/>
          <a:ln w="9525">
            <a:noFill/>
            <a:miter lim="800000"/>
            <a:headEnd/>
            <a:tailEnd/>
          </a:ln>
        </p:spPr>
      </p:pic>
      <p:sp>
        <p:nvSpPr>
          <p:cNvPr id="3" name="TextBox 2"/>
          <p:cNvSpPr txBox="1"/>
          <p:nvPr/>
        </p:nvSpPr>
        <p:spPr>
          <a:xfrm>
            <a:off x="5257800" y="23622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Occupation</a:t>
            </a:r>
          </a:p>
          <a:p>
            <a:pPr algn="ctr"/>
            <a:r>
              <a:rPr lang="en-US" dirty="0" smtClean="0">
                <a:solidFill>
                  <a:srgbClr val="FF0000"/>
                </a:solidFill>
              </a:rPr>
              <a:t>374</a:t>
            </a:r>
            <a:endParaRPr lang="en-US" dirty="0" smtClean="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460" dirty="0" smtClean="0"/>
              <a:t>Other Family Elements</a:t>
            </a:r>
            <a:endParaRPr lang="en-US" sz="3460" dirty="0"/>
          </a:p>
        </p:txBody>
      </p:sp>
      <p:sp>
        <p:nvSpPr>
          <p:cNvPr id="3" name="Content Placeholder 2"/>
          <p:cNvSpPr>
            <a:spLocks noGrp="1"/>
          </p:cNvSpPr>
          <p:nvPr>
            <p:ph idx="1"/>
          </p:nvPr>
        </p:nvSpPr>
        <p:spPr>
          <a:xfrm>
            <a:off x="762000" y="1447800"/>
            <a:ext cx="7848600" cy="4953000"/>
          </a:xfrm>
        </p:spPr>
        <p:txBody>
          <a:bodyPr>
            <a:noAutofit/>
          </a:bodyPr>
          <a:lstStyle/>
          <a:p>
            <a:r>
              <a:rPr lang="en-US" sz="3000" dirty="0" smtClean="0"/>
              <a:t>10.3 - Type of Family - </a:t>
            </a:r>
            <a:r>
              <a:rPr lang="en-US" sz="3000" dirty="0" smtClean="0">
                <a:solidFill>
                  <a:srgbClr val="FF0000"/>
                </a:solidFill>
              </a:rPr>
              <a:t>MARC 376 $a</a:t>
            </a:r>
          </a:p>
          <a:p>
            <a:r>
              <a:rPr lang="en-US" sz="3000" dirty="0" smtClean="0"/>
              <a:t>10.6 - Prominent Member of the Family - </a:t>
            </a:r>
            <a:r>
              <a:rPr lang="en-US" sz="3000" dirty="0" smtClean="0">
                <a:solidFill>
                  <a:srgbClr val="FF0000"/>
                </a:solidFill>
              </a:rPr>
              <a:t>MARC 376 $b</a:t>
            </a:r>
          </a:p>
          <a:p>
            <a:r>
              <a:rPr lang="en-US" sz="3000" dirty="0" smtClean="0"/>
              <a:t>10.7 - Hereditary Title - </a:t>
            </a:r>
            <a:r>
              <a:rPr lang="en-US" sz="3000" dirty="0" smtClean="0">
                <a:solidFill>
                  <a:srgbClr val="FF0000"/>
                </a:solidFill>
              </a:rPr>
              <a:t>MARC 376 $c</a:t>
            </a:r>
          </a:p>
          <a:p>
            <a:pPr>
              <a:buNone/>
            </a:pPr>
            <a:endParaRPr lang="en-US" sz="2400" dirty="0" smtClean="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460" dirty="0" smtClean="0"/>
              <a:t>376 - Family Information</a:t>
            </a:r>
            <a:endParaRPr lang="en-US" sz="3460" dirty="0"/>
          </a:p>
        </p:txBody>
      </p:sp>
      <p:sp>
        <p:nvSpPr>
          <p:cNvPr id="3" name="Content Placeholder 2"/>
          <p:cNvSpPr>
            <a:spLocks noGrp="1"/>
          </p:cNvSpPr>
          <p:nvPr>
            <p:ph idx="1"/>
          </p:nvPr>
        </p:nvSpPr>
        <p:spPr>
          <a:xfrm>
            <a:off x="990600" y="1219200"/>
            <a:ext cx="7239000" cy="4953000"/>
          </a:xfrm>
        </p:spPr>
        <p:txBody>
          <a:bodyPr>
            <a:noAutofit/>
          </a:bodyPr>
          <a:lstStyle/>
          <a:p>
            <a:r>
              <a:rPr lang="en-US" sz="2000" dirty="0" smtClean="0"/>
              <a:t>Indicators not defined</a:t>
            </a:r>
          </a:p>
          <a:p>
            <a:pPr>
              <a:lnSpc>
                <a:spcPct val="120000"/>
              </a:lnSpc>
              <a:spcBef>
                <a:spcPts val="0"/>
              </a:spcBef>
            </a:pPr>
            <a:r>
              <a:rPr lang="en-US" sz="2000" dirty="0" smtClean="0"/>
              <a:t>Subfields</a:t>
            </a:r>
          </a:p>
          <a:p>
            <a:pPr>
              <a:buNone/>
            </a:pPr>
            <a:r>
              <a:rPr lang="en-US" sz="2000" dirty="0"/>
              <a:t>	</a:t>
            </a:r>
            <a:r>
              <a:rPr lang="en-US" sz="2000" dirty="0" smtClean="0"/>
              <a:t>$a - Type of family (R)</a:t>
            </a:r>
          </a:p>
          <a:p>
            <a:pPr>
              <a:buNone/>
            </a:pPr>
            <a:r>
              <a:rPr lang="en-US" sz="2000" dirty="0" smtClean="0"/>
              <a:t>	$b - Name of prominent member (R)</a:t>
            </a:r>
          </a:p>
          <a:p>
            <a:pPr>
              <a:buNone/>
            </a:pPr>
            <a:r>
              <a:rPr lang="en-US" sz="2000" dirty="0" smtClean="0"/>
              <a:t>	$c - Hereditary title (R)</a:t>
            </a:r>
          </a:p>
          <a:p>
            <a:pPr>
              <a:buNone/>
            </a:pPr>
            <a:r>
              <a:rPr lang="en-US" sz="2000" dirty="0" smtClean="0"/>
              <a:t>	$s - Start period (NR)</a:t>
            </a:r>
          </a:p>
          <a:p>
            <a:pPr>
              <a:buNone/>
            </a:pPr>
            <a:r>
              <a:rPr lang="en-US" sz="2000" dirty="0" smtClean="0"/>
              <a:t>	$t - End period (NR)</a:t>
            </a:r>
          </a:p>
          <a:p>
            <a:pPr>
              <a:buNone/>
            </a:pPr>
            <a:r>
              <a:rPr lang="en-US" sz="2000" dirty="0" smtClean="0"/>
              <a:t>	$u - Uniform Resource Identifier (R)</a:t>
            </a:r>
          </a:p>
          <a:p>
            <a:pPr>
              <a:buNone/>
            </a:pPr>
            <a:r>
              <a:rPr lang="en-US" sz="2000" dirty="0" smtClean="0"/>
              <a:t>	$v - Source of information (R)</a:t>
            </a:r>
          </a:p>
          <a:p>
            <a:pPr>
              <a:buNone/>
            </a:pPr>
            <a:r>
              <a:rPr lang="en-US" sz="2000" dirty="0" smtClean="0"/>
              <a:t>	$0 - Record control number (R)</a:t>
            </a:r>
          </a:p>
          <a:p>
            <a:pPr>
              <a:buNone/>
            </a:pPr>
            <a:r>
              <a:rPr lang="en-US" sz="2000" dirty="0" smtClean="0"/>
              <a:t>	$2 - Source of term (NR)</a:t>
            </a:r>
          </a:p>
          <a:p>
            <a:pPr>
              <a:buNone/>
            </a:pPr>
            <a:r>
              <a:rPr lang="en-US" sz="2000" dirty="0" smtClean="0"/>
              <a:t>	$6 - Linkage (NR)</a:t>
            </a:r>
          </a:p>
          <a:p>
            <a:pPr>
              <a:buNone/>
            </a:pPr>
            <a:r>
              <a:rPr lang="en-US" sz="2000" dirty="0" smtClean="0"/>
              <a:t>	$8 - Field link and sequence number (R)</a:t>
            </a:r>
          </a:p>
          <a:p>
            <a:pPr>
              <a:buNone/>
            </a:pPr>
            <a:endParaRPr lang="en-US"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MARC 21 Authority Fields for RDA</a:t>
            </a:r>
            <a:endParaRPr lang="en-US" dirty="0"/>
          </a:p>
        </p:txBody>
      </p:sp>
      <p:sp>
        <p:nvSpPr>
          <p:cNvPr id="3" name="Content Placeholder 2"/>
          <p:cNvSpPr>
            <a:spLocks noGrp="1"/>
          </p:cNvSpPr>
          <p:nvPr>
            <p:ph idx="1"/>
          </p:nvPr>
        </p:nvSpPr>
        <p:spPr>
          <a:xfrm>
            <a:off x="533400" y="1524000"/>
            <a:ext cx="8610600" cy="5029200"/>
          </a:xfrm>
        </p:spPr>
        <p:txBody>
          <a:bodyPr>
            <a:normAutofit fontScale="92500" lnSpcReduction="10000"/>
          </a:bodyPr>
          <a:lstStyle/>
          <a:p>
            <a:pPr>
              <a:buNone/>
            </a:pPr>
            <a:r>
              <a:rPr lang="en-US" dirty="0" smtClean="0"/>
              <a:t>046 - Special Coded Dates</a:t>
            </a:r>
          </a:p>
          <a:p>
            <a:pPr>
              <a:buNone/>
            </a:pPr>
            <a:r>
              <a:rPr lang="en-US" dirty="0" smtClean="0"/>
              <a:t>336 - Content Type</a:t>
            </a:r>
          </a:p>
          <a:p>
            <a:pPr>
              <a:buNone/>
            </a:pPr>
            <a:r>
              <a:rPr lang="en-US" dirty="0" smtClean="0"/>
              <a:t>368 - Other Attributes of Person or Corporate Body</a:t>
            </a:r>
          </a:p>
          <a:p>
            <a:pPr>
              <a:buNone/>
            </a:pPr>
            <a:r>
              <a:rPr lang="en-US" dirty="0" smtClean="0"/>
              <a:t>370 - Associated Place</a:t>
            </a:r>
          </a:p>
          <a:p>
            <a:pPr>
              <a:buNone/>
            </a:pPr>
            <a:r>
              <a:rPr lang="en-US" dirty="0" smtClean="0"/>
              <a:t>371 - Address</a:t>
            </a:r>
          </a:p>
          <a:p>
            <a:pPr>
              <a:buNone/>
            </a:pPr>
            <a:r>
              <a:rPr lang="en-US" dirty="0" smtClean="0"/>
              <a:t>372 - Field of Activity</a:t>
            </a:r>
          </a:p>
          <a:p>
            <a:pPr>
              <a:buNone/>
            </a:pPr>
            <a:r>
              <a:rPr lang="en-US" dirty="0" smtClean="0"/>
              <a:t>373 - Associated Group</a:t>
            </a:r>
          </a:p>
          <a:p>
            <a:pPr>
              <a:buNone/>
            </a:pPr>
            <a:r>
              <a:rPr lang="en-US" dirty="0" smtClean="0"/>
              <a:t>374 - Occupation</a:t>
            </a:r>
          </a:p>
          <a:p>
            <a:pPr>
              <a:buNone/>
            </a:pPr>
            <a:r>
              <a:rPr lang="en-US" dirty="0" smtClean="0"/>
              <a:t>375 - Gender</a:t>
            </a:r>
          </a:p>
          <a:p>
            <a:pPr>
              <a:buNone/>
            </a:pPr>
            <a:r>
              <a:rPr lang="en-US" dirty="0" smtClean="0"/>
              <a:t>376 - Family Information</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376 - Family Information</a:t>
            </a:r>
            <a:endParaRPr lang="en-US" dirty="0"/>
          </a:p>
        </p:txBody>
      </p:sp>
      <p:sp>
        <p:nvSpPr>
          <p:cNvPr id="3" name="Content Placeholder 2"/>
          <p:cNvSpPr>
            <a:spLocks noGrp="1"/>
          </p:cNvSpPr>
          <p:nvPr>
            <p:ph idx="1"/>
          </p:nvPr>
        </p:nvSpPr>
        <p:spPr>
          <a:xfrm>
            <a:off x="685800" y="1066800"/>
            <a:ext cx="7772400" cy="5791200"/>
          </a:xfrm>
        </p:spPr>
        <p:txBody>
          <a:bodyPr>
            <a:noAutofit/>
          </a:bodyPr>
          <a:lstStyle/>
          <a:p>
            <a:pPr>
              <a:buNone/>
            </a:pPr>
            <a:r>
              <a:rPr lang="en-US" sz="2400" dirty="0" smtClean="0"/>
              <a:t>PCC policies</a:t>
            </a:r>
          </a:p>
          <a:p>
            <a:r>
              <a:rPr lang="en-US" sz="2400" dirty="0" smtClean="0"/>
              <a:t>For names of prominent members, give the authorized access point form. Do not include any internal subfield coding in subfield $b. </a:t>
            </a:r>
          </a:p>
          <a:p>
            <a:pPr>
              <a:buNone/>
            </a:pPr>
            <a:endParaRPr lang="en-US" sz="2400" i="1" dirty="0" smtClean="0"/>
          </a:p>
          <a:p>
            <a:endParaRPr lang="en-US" sz="2500" dirty="0" smtClean="0"/>
          </a:p>
          <a:p>
            <a:pPr>
              <a:buNone/>
            </a:pPr>
            <a:endParaRPr lang="en-US" sz="2500" dirty="0"/>
          </a:p>
        </p:txBody>
      </p:sp>
      <p:pic>
        <p:nvPicPr>
          <p:cNvPr id="1029" name="Picture 5"/>
          <p:cNvPicPr>
            <a:picLocks noChangeAspect="1" noChangeArrowheads="1"/>
          </p:cNvPicPr>
          <p:nvPr/>
        </p:nvPicPr>
        <p:blipFill>
          <a:blip r:embed="rId2" cstate="print"/>
          <a:srcRect/>
          <a:stretch>
            <a:fillRect/>
          </a:stretch>
        </p:blipFill>
        <p:spPr bwMode="auto">
          <a:xfrm>
            <a:off x="685800" y="3200400"/>
            <a:ext cx="7708900" cy="2743200"/>
          </a:xfrm>
          <a:prstGeom prst="rect">
            <a:avLst/>
          </a:prstGeom>
          <a:noFill/>
          <a:ln w="9525">
            <a:noFill/>
            <a:miter lim="800000"/>
            <a:headEnd/>
            <a:tailEnd/>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Other Work/Expression Elements</a:t>
            </a:r>
            <a:endParaRPr lang="en-US" dirty="0"/>
          </a:p>
        </p:txBody>
      </p:sp>
      <p:sp>
        <p:nvSpPr>
          <p:cNvPr id="3" name="Content Placeholder 2"/>
          <p:cNvSpPr>
            <a:spLocks noGrp="1"/>
          </p:cNvSpPr>
          <p:nvPr>
            <p:ph idx="1"/>
          </p:nvPr>
        </p:nvSpPr>
        <p:spPr>
          <a:xfrm>
            <a:off x="457200" y="1295400"/>
            <a:ext cx="8229600" cy="5334000"/>
          </a:xfrm>
        </p:spPr>
        <p:txBody>
          <a:bodyPr>
            <a:normAutofit lnSpcReduction="10000"/>
          </a:bodyPr>
          <a:lstStyle/>
          <a:p>
            <a:r>
              <a:rPr lang="en-US" dirty="0" smtClean="0"/>
              <a:t>6.3  Form of Work - </a:t>
            </a:r>
            <a:r>
              <a:rPr lang="en-US" dirty="0" smtClean="0">
                <a:solidFill>
                  <a:srgbClr val="FF0000"/>
                </a:solidFill>
              </a:rPr>
              <a:t>MARC 380</a:t>
            </a:r>
          </a:p>
          <a:p>
            <a:r>
              <a:rPr lang="en-US" dirty="0" smtClean="0"/>
              <a:t>6.6  Other Distinguishing Characteristic of the 	 Work - </a:t>
            </a:r>
            <a:r>
              <a:rPr lang="en-US" dirty="0" smtClean="0">
                <a:solidFill>
                  <a:srgbClr val="FF0000"/>
                </a:solidFill>
              </a:rPr>
              <a:t>MARC 381</a:t>
            </a:r>
          </a:p>
          <a:p>
            <a:r>
              <a:rPr lang="en-US" dirty="0" smtClean="0"/>
              <a:t>6.9  Content Type - </a:t>
            </a:r>
            <a:r>
              <a:rPr lang="en-US" dirty="0" smtClean="0">
                <a:solidFill>
                  <a:srgbClr val="FF0000"/>
                </a:solidFill>
              </a:rPr>
              <a:t>MARC 336</a:t>
            </a:r>
          </a:p>
          <a:p>
            <a:r>
              <a:rPr lang="en-US" dirty="0" smtClean="0"/>
              <a:t>6.12  Other Distinguishing Characteristic of the   	  Expression - </a:t>
            </a:r>
            <a:r>
              <a:rPr lang="en-US" dirty="0" smtClean="0">
                <a:solidFill>
                  <a:srgbClr val="FF0000"/>
                </a:solidFill>
              </a:rPr>
              <a:t>MARC 381</a:t>
            </a:r>
          </a:p>
          <a:p>
            <a:r>
              <a:rPr lang="en-US" dirty="0" smtClean="0"/>
              <a:t>6.15  Medium of Performance - </a:t>
            </a:r>
            <a:r>
              <a:rPr lang="en-US" dirty="0" smtClean="0">
                <a:solidFill>
                  <a:srgbClr val="FF0000"/>
                </a:solidFill>
              </a:rPr>
              <a:t>MARC 382</a:t>
            </a:r>
          </a:p>
          <a:p>
            <a:r>
              <a:rPr lang="en-US" dirty="0" smtClean="0"/>
              <a:t>6.16  Numeric Designation of a Musical Work - 	  </a:t>
            </a:r>
            <a:r>
              <a:rPr lang="en-US" dirty="0" smtClean="0">
                <a:solidFill>
                  <a:srgbClr val="FF0000"/>
                </a:solidFill>
              </a:rPr>
              <a:t>MARC 383</a:t>
            </a:r>
          </a:p>
          <a:p>
            <a:r>
              <a:rPr lang="en-US" dirty="0" smtClean="0"/>
              <a:t>6.17  Key - </a:t>
            </a:r>
            <a:r>
              <a:rPr lang="en-US" dirty="0" smtClean="0">
                <a:solidFill>
                  <a:srgbClr val="FF0000"/>
                </a:solidFill>
              </a:rPr>
              <a:t>MARC 384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Other Work/Expression Elements</a:t>
            </a:r>
            <a:endParaRPr lang="en-US" dirty="0"/>
          </a:p>
        </p:txBody>
      </p:sp>
      <p:sp>
        <p:nvSpPr>
          <p:cNvPr id="3" name="Content Placeholder 2"/>
          <p:cNvSpPr>
            <a:spLocks noGrp="1"/>
          </p:cNvSpPr>
          <p:nvPr>
            <p:ph idx="1"/>
          </p:nvPr>
        </p:nvSpPr>
        <p:spPr>
          <a:xfrm>
            <a:off x="457200" y="1295400"/>
            <a:ext cx="8458200" cy="5334000"/>
          </a:xfrm>
        </p:spPr>
        <p:txBody>
          <a:bodyPr>
            <a:normAutofit/>
          </a:bodyPr>
          <a:lstStyle/>
          <a:p>
            <a:r>
              <a:rPr lang="en-US" dirty="0" smtClean="0"/>
              <a:t>6.18  Other Distinguishing Characteristic of the 	   	   Expression of a Musical Work - </a:t>
            </a:r>
            <a:r>
              <a:rPr lang="en-US" dirty="0" smtClean="0">
                <a:solidFill>
                  <a:srgbClr val="FF0000"/>
                </a:solidFill>
              </a:rPr>
              <a:t>MARC 381</a:t>
            </a:r>
          </a:p>
          <a:p>
            <a:r>
              <a:rPr lang="en-US" dirty="0" smtClean="0"/>
              <a:t>6.21  Other Distinguishing Characteristic of a 	 	   Legal Work - </a:t>
            </a:r>
            <a:r>
              <a:rPr lang="en-US" dirty="0" smtClean="0">
                <a:solidFill>
                  <a:srgbClr val="FF0000"/>
                </a:solidFill>
              </a:rPr>
              <a:t>MARC 381</a:t>
            </a:r>
          </a:p>
          <a:p>
            <a:r>
              <a:rPr lang="en-US" dirty="0" smtClean="0"/>
              <a:t>6.25  Other Distinguishing Characteristic of the 	</a:t>
            </a:r>
            <a:r>
              <a:rPr lang="en-US" smtClean="0"/>
              <a:t> 	   Expression </a:t>
            </a:r>
            <a:r>
              <a:rPr lang="en-US" dirty="0" smtClean="0"/>
              <a:t>of a Religious Work - </a:t>
            </a:r>
            <a:r>
              <a:rPr lang="en-US" dirty="0" smtClean="0">
                <a:solidFill>
                  <a:srgbClr val="FF0000"/>
                </a:solidFill>
              </a:rPr>
              <a:t>MARC 381</a:t>
            </a:r>
            <a:endParaRPr lang="en-US" dirty="0">
              <a:solidFill>
                <a:srgbClr val="FF0000"/>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4000" dirty="0" smtClean="0"/>
              <a:t>380 - Form of Work</a:t>
            </a:r>
            <a:endParaRPr lang="en-US" sz="4000" dirty="0"/>
          </a:p>
        </p:txBody>
      </p:sp>
      <p:sp>
        <p:nvSpPr>
          <p:cNvPr id="3" name="Content Placeholder 2"/>
          <p:cNvSpPr>
            <a:spLocks noGrp="1"/>
          </p:cNvSpPr>
          <p:nvPr>
            <p:ph idx="1"/>
          </p:nvPr>
        </p:nvSpPr>
        <p:spPr>
          <a:xfrm>
            <a:off x="990600" y="1219200"/>
            <a:ext cx="7239000" cy="4953000"/>
          </a:xfrm>
        </p:spPr>
        <p:txBody>
          <a:bodyPr>
            <a:noAutofit/>
          </a:bodyPr>
          <a:lstStyle/>
          <a:p>
            <a:r>
              <a:rPr lang="en-US" sz="2500" dirty="0" smtClean="0"/>
              <a:t>Indicators not defined</a:t>
            </a:r>
          </a:p>
          <a:p>
            <a:pPr>
              <a:lnSpc>
                <a:spcPct val="120000"/>
              </a:lnSpc>
              <a:spcBef>
                <a:spcPts val="0"/>
              </a:spcBef>
            </a:pPr>
            <a:r>
              <a:rPr lang="en-US" sz="2500" dirty="0" smtClean="0"/>
              <a:t>Subfields</a:t>
            </a:r>
          </a:p>
          <a:p>
            <a:pPr>
              <a:buNone/>
            </a:pPr>
            <a:r>
              <a:rPr lang="en-US" sz="2500" dirty="0"/>
              <a:t>	</a:t>
            </a:r>
            <a:r>
              <a:rPr lang="en-US" sz="2500" dirty="0" smtClean="0"/>
              <a:t>$a - Form of work (R)</a:t>
            </a:r>
          </a:p>
          <a:p>
            <a:pPr>
              <a:buNone/>
            </a:pPr>
            <a:r>
              <a:rPr lang="en-US" sz="2500" dirty="0" smtClean="0"/>
              <a:t>	$0 - Record control number (R)</a:t>
            </a:r>
          </a:p>
          <a:p>
            <a:pPr>
              <a:buNone/>
            </a:pPr>
            <a:r>
              <a:rPr lang="en-US" sz="2500" dirty="0" smtClean="0"/>
              <a:t>	$2 - Source of term (NR)</a:t>
            </a:r>
          </a:p>
          <a:p>
            <a:pPr>
              <a:buNone/>
            </a:pPr>
            <a:r>
              <a:rPr lang="en-US" sz="2500" dirty="0" smtClean="0"/>
              <a:t>	$6 - Linkage (NR)</a:t>
            </a:r>
          </a:p>
          <a:p>
            <a:pPr>
              <a:buNone/>
            </a:pPr>
            <a:r>
              <a:rPr lang="en-US" sz="2500" dirty="0" smtClean="0"/>
              <a:t>	$8 - Field link and sequence number (R)</a:t>
            </a:r>
          </a:p>
          <a:p>
            <a:pPr>
              <a:buNone/>
            </a:pPr>
            <a:endParaRPr lang="en-US" sz="2500" dirty="0" smtClean="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380 - Form of Work</a:t>
            </a:r>
            <a:endParaRPr lang="en-US" dirty="0"/>
          </a:p>
        </p:txBody>
      </p:sp>
      <p:sp>
        <p:nvSpPr>
          <p:cNvPr id="3" name="Content Placeholder 2"/>
          <p:cNvSpPr>
            <a:spLocks noGrp="1"/>
          </p:cNvSpPr>
          <p:nvPr>
            <p:ph idx="1"/>
          </p:nvPr>
        </p:nvSpPr>
        <p:spPr>
          <a:xfrm>
            <a:off x="685800" y="1066800"/>
            <a:ext cx="7772400" cy="5791200"/>
          </a:xfrm>
        </p:spPr>
        <p:txBody>
          <a:bodyPr>
            <a:noAutofit/>
          </a:bodyPr>
          <a:lstStyle/>
          <a:p>
            <a:pPr>
              <a:buNone/>
            </a:pPr>
            <a:r>
              <a:rPr lang="en-US" sz="2400" dirty="0" smtClean="0"/>
              <a:t>PCC policies</a:t>
            </a:r>
          </a:p>
          <a:p>
            <a:r>
              <a:rPr lang="en-US" sz="2400" dirty="0" smtClean="0"/>
              <a:t>Prefer a controlled vocabulary, such as LCSH, LCGFT, or </a:t>
            </a:r>
            <a:r>
              <a:rPr lang="en-US" sz="2400" dirty="0" err="1" smtClean="0"/>
              <a:t>MeSH</a:t>
            </a:r>
            <a:r>
              <a:rPr lang="en-US" sz="2400" dirty="0" smtClean="0"/>
              <a:t>, or use a source term from the MARC Subject Heading and Term Source Codes or Genre/Form Source Codes in subfield $2 if appropriate.  </a:t>
            </a:r>
          </a:p>
          <a:p>
            <a:r>
              <a:rPr lang="en-US" sz="2400" dirty="0" smtClean="0"/>
              <a:t>For consistency, capitalize the first term in subfield $a.  </a:t>
            </a:r>
          </a:p>
          <a:p>
            <a:r>
              <a:rPr lang="en-US" sz="2400" dirty="0" smtClean="0"/>
              <a:t>When terms do not come from a controlled vocabulary, use the singular form. </a:t>
            </a:r>
            <a:endParaRPr lang="en-US" sz="2400" i="1" dirty="0" smtClean="0"/>
          </a:p>
          <a:p>
            <a:endParaRPr lang="en-US" sz="2500" dirty="0" smtClean="0"/>
          </a:p>
          <a:p>
            <a:pPr>
              <a:buNone/>
            </a:pPr>
            <a:endParaRPr lang="en-US" sz="25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 y="54864"/>
            <a:ext cx="9146210" cy="6719240"/>
          </a:xfrm>
          <a:prstGeom prst="rect">
            <a:avLst/>
          </a:prstGeom>
          <a:noFill/>
          <a:ln w="9525">
            <a:noFill/>
            <a:miter lim="800000"/>
            <a:headEnd/>
            <a:tailEnd/>
          </a:ln>
        </p:spPr>
      </p:pic>
      <p:sp>
        <p:nvSpPr>
          <p:cNvPr id="3" name="TextBox 2"/>
          <p:cNvSpPr txBox="1"/>
          <p:nvPr/>
        </p:nvSpPr>
        <p:spPr>
          <a:xfrm>
            <a:off x="5029200" y="33528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Form of Work</a:t>
            </a:r>
          </a:p>
          <a:p>
            <a:pPr algn="ctr"/>
            <a:r>
              <a:rPr lang="en-US" dirty="0" smtClean="0">
                <a:solidFill>
                  <a:srgbClr val="FF0000"/>
                </a:solidFill>
              </a:rPr>
              <a:t>380</a:t>
            </a:r>
            <a:endParaRPr lang="en-US" dirty="0" smtClean="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 y="64008"/>
            <a:ext cx="9160078" cy="6740042"/>
          </a:xfrm>
          <a:prstGeom prst="rect">
            <a:avLst/>
          </a:prstGeom>
          <a:noFill/>
          <a:ln w="9525">
            <a:noFill/>
            <a:miter lim="800000"/>
            <a:headEnd/>
            <a:tailEnd/>
          </a:ln>
        </p:spPr>
      </p:pic>
      <p:sp>
        <p:nvSpPr>
          <p:cNvPr id="3" name="TextBox 2"/>
          <p:cNvSpPr txBox="1"/>
          <p:nvPr/>
        </p:nvSpPr>
        <p:spPr>
          <a:xfrm>
            <a:off x="5029200" y="30480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Form of Work</a:t>
            </a:r>
          </a:p>
          <a:p>
            <a:pPr algn="ctr"/>
            <a:r>
              <a:rPr lang="en-US" dirty="0" smtClean="0">
                <a:solidFill>
                  <a:srgbClr val="FF0000"/>
                </a:solidFill>
              </a:rPr>
              <a:t>380</a:t>
            </a:r>
            <a:endParaRPr lang="en-US" dirty="0" smtClean="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54864" y="-1"/>
            <a:ext cx="9018270" cy="6851142"/>
          </a:xfrm>
          <a:prstGeom prst="rect">
            <a:avLst/>
          </a:prstGeom>
          <a:noFill/>
          <a:ln w="9525">
            <a:noFill/>
            <a:miter lim="800000"/>
            <a:headEnd/>
            <a:tailEnd/>
          </a:ln>
        </p:spPr>
      </p:pic>
      <p:sp>
        <p:nvSpPr>
          <p:cNvPr id="5" name="TextBox 4"/>
          <p:cNvSpPr txBox="1"/>
          <p:nvPr/>
        </p:nvSpPr>
        <p:spPr>
          <a:xfrm>
            <a:off x="5334000" y="9906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Form of Work</a:t>
            </a:r>
          </a:p>
          <a:p>
            <a:pPr algn="ctr"/>
            <a:r>
              <a:rPr lang="en-US" dirty="0" smtClean="0">
                <a:solidFill>
                  <a:srgbClr val="FF0000"/>
                </a:solidFill>
              </a:rPr>
              <a:t>380</a:t>
            </a:r>
            <a:endParaRPr lang="en-US" dirty="0" smtClean="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 y="182880"/>
            <a:ext cx="9104605" cy="6476543"/>
          </a:xfrm>
          <a:prstGeom prst="rect">
            <a:avLst/>
          </a:prstGeom>
          <a:noFill/>
          <a:ln w="9525">
            <a:noFill/>
            <a:miter lim="800000"/>
            <a:headEnd/>
            <a:tailEnd/>
          </a:ln>
        </p:spPr>
      </p:pic>
      <p:sp>
        <p:nvSpPr>
          <p:cNvPr id="3" name="TextBox 2"/>
          <p:cNvSpPr txBox="1"/>
          <p:nvPr/>
        </p:nvSpPr>
        <p:spPr>
          <a:xfrm>
            <a:off x="5486400" y="29718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Form of Work</a:t>
            </a:r>
          </a:p>
          <a:p>
            <a:pPr algn="ctr"/>
            <a:r>
              <a:rPr lang="en-US" dirty="0" smtClean="0">
                <a:solidFill>
                  <a:srgbClr val="FF0000"/>
                </a:solidFill>
              </a:rPr>
              <a:t>380</a:t>
            </a:r>
            <a:endParaRPr lang="en-US" dirty="0" smtClean="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 y="182880"/>
            <a:ext cx="9118473" cy="6483477"/>
          </a:xfrm>
          <a:prstGeom prst="rect">
            <a:avLst/>
          </a:prstGeom>
          <a:noFill/>
          <a:ln w="9525">
            <a:noFill/>
            <a:miter lim="800000"/>
            <a:headEnd/>
            <a:tailEnd/>
          </a:ln>
        </p:spPr>
      </p:pic>
      <p:sp>
        <p:nvSpPr>
          <p:cNvPr id="3" name="TextBox 2"/>
          <p:cNvSpPr txBox="1"/>
          <p:nvPr/>
        </p:nvSpPr>
        <p:spPr>
          <a:xfrm>
            <a:off x="4800600" y="1066800"/>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Form of Work</a:t>
            </a:r>
          </a:p>
          <a:p>
            <a:pPr algn="ctr"/>
            <a:r>
              <a:rPr lang="en-US" dirty="0" smtClean="0">
                <a:solidFill>
                  <a:srgbClr val="FF0000"/>
                </a:solidFill>
              </a:rPr>
              <a:t>380</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MARC 21 Authority Fields for RDA</a:t>
            </a:r>
            <a:endParaRPr lang="en-US" dirty="0"/>
          </a:p>
        </p:txBody>
      </p:sp>
      <p:sp>
        <p:nvSpPr>
          <p:cNvPr id="3" name="Content Placeholder 2"/>
          <p:cNvSpPr>
            <a:spLocks noGrp="1"/>
          </p:cNvSpPr>
          <p:nvPr>
            <p:ph idx="1"/>
          </p:nvPr>
        </p:nvSpPr>
        <p:spPr>
          <a:xfrm>
            <a:off x="533400" y="1600200"/>
            <a:ext cx="8610600" cy="4876800"/>
          </a:xfrm>
        </p:spPr>
        <p:txBody>
          <a:bodyPr>
            <a:normAutofit lnSpcReduction="10000"/>
          </a:bodyPr>
          <a:lstStyle/>
          <a:p>
            <a:pPr>
              <a:buNone/>
            </a:pPr>
            <a:r>
              <a:rPr lang="en-US" dirty="0" smtClean="0"/>
              <a:t>377 - Associated Language</a:t>
            </a:r>
          </a:p>
          <a:p>
            <a:pPr>
              <a:buNone/>
            </a:pPr>
            <a:r>
              <a:rPr lang="en-US" dirty="0" smtClean="0"/>
              <a:t>378 - Fuller Form of Personal Name</a:t>
            </a:r>
          </a:p>
          <a:p>
            <a:pPr>
              <a:buNone/>
            </a:pPr>
            <a:r>
              <a:rPr lang="en-US" dirty="0" smtClean="0"/>
              <a:t>380 - Form of Work</a:t>
            </a:r>
          </a:p>
          <a:p>
            <a:pPr>
              <a:buNone/>
            </a:pPr>
            <a:r>
              <a:rPr lang="en-US" dirty="0" smtClean="0"/>
              <a:t>381 - Other Distinguishing Characteristic of Work or Expression</a:t>
            </a:r>
          </a:p>
          <a:p>
            <a:pPr>
              <a:buNone/>
            </a:pPr>
            <a:r>
              <a:rPr lang="en-US" dirty="0" smtClean="0"/>
              <a:t>382 - Medium of Performance</a:t>
            </a:r>
          </a:p>
          <a:p>
            <a:pPr>
              <a:buNone/>
            </a:pPr>
            <a:r>
              <a:rPr lang="en-US" dirty="0" smtClean="0"/>
              <a:t>383 - Numeric Designation of Musical Work</a:t>
            </a:r>
          </a:p>
          <a:p>
            <a:pPr>
              <a:buNone/>
            </a:pPr>
            <a:r>
              <a:rPr lang="en-US" dirty="0" smtClean="0"/>
              <a:t>384 - Key</a:t>
            </a:r>
          </a:p>
          <a:p>
            <a:pPr>
              <a:buNone/>
            </a:pPr>
            <a:r>
              <a:rPr lang="en-US" dirty="0" smtClean="0"/>
              <a:t>678 - Biographical or Historical Data</a:t>
            </a:r>
          </a:p>
          <a:p>
            <a:pPr>
              <a:buNone/>
            </a:pPr>
            <a:endParaRPr lang="en-US" dirty="0"/>
          </a:p>
        </p:txBody>
      </p:sp>
      <p:sp>
        <p:nvSpPr>
          <p:cNvPr id="4" name="TextBox 3"/>
          <p:cNvSpPr txBox="1"/>
          <p:nvPr/>
        </p:nvSpPr>
        <p:spPr>
          <a:xfrm>
            <a:off x="347472" y="5824728"/>
            <a:ext cx="304800" cy="369332"/>
          </a:xfrm>
          <a:prstGeom prst="rect">
            <a:avLst/>
          </a:prstGeom>
          <a:noFill/>
        </p:spPr>
        <p:txBody>
          <a:bodyPr wrap="square" rtlCol="0">
            <a:spAutoFit/>
          </a:bodyPr>
          <a:lstStyle/>
          <a:p>
            <a:r>
              <a:rPr lang="en-US" dirty="0" smtClean="0"/>
              <a:t>*</a:t>
            </a: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dirty="0" smtClean="0"/>
              <a:t>381 - Other Distinguishing Characteristics of Work or Expression</a:t>
            </a:r>
            <a:r>
              <a:rPr lang="en-US" sz="4000" b="1" dirty="0" smtClean="0"/>
              <a:t/>
            </a:r>
            <a:br>
              <a:rPr lang="en-US" sz="4000" b="1" dirty="0" smtClean="0"/>
            </a:br>
            <a:endParaRPr lang="en-US" sz="4000" dirty="0"/>
          </a:p>
        </p:txBody>
      </p:sp>
      <p:sp>
        <p:nvSpPr>
          <p:cNvPr id="3" name="Content Placeholder 2"/>
          <p:cNvSpPr>
            <a:spLocks noGrp="1"/>
          </p:cNvSpPr>
          <p:nvPr>
            <p:ph idx="1"/>
          </p:nvPr>
        </p:nvSpPr>
        <p:spPr>
          <a:xfrm>
            <a:off x="990600" y="1752600"/>
            <a:ext cx="7239000" cy="4953000"/>
          </a:xfrm>
        </p:spPr>
        <p:txBody>
          <a:bodyPr>
            <a:noAutofit/>
          </a:bodyPr>
          <a:lstStyle/>
          <a:p>
            <a:r>
              <a:rPr lang="en-US" sz="2500" dirty="0" smtClean="0"/>
              <a:t>Indicators not defined</a:t>
            </a:r>
          </a:p>
          <a:p>
            <a:pPr>
              <a:lnSpc>
                <a:spcPct val="120000"/>
              </a:lnSpc>
              <a:spcBef>
                <a:spcPts val="0"/>
              </a:spcBef>
            </a:pPr>
            <a:r>
              <a:rPr lang="en-US" sz="2500" dirty="0" smtClean="0"/>
              <a:t>Subfields</a:t>
            </a:r>
          </a:p>
          <a:p>
            <a:pPr>
              <a:buNone/>
            </a:pPr>
            <a:r>
              <a:rPr lang="en-US" sz="2500" dirty="0"/>
              <a:t>	</a:t>
            </a:r>
            <a:r>
              <a:rPr lang="en-US" sz="2500" dirty="0" smtClean="0"/>
              <a:t>$a - Other distinguishing characteristic (R)</a:t>
            </a:r>
          </a:p>
          <a:p>
            <a:pPr>
              <a:buNone/>
            </a:pPr>
            <a:r>
              <a:rPr lang="en-US" sz="2500" dirty="0" smtClean="0"/>
              <a:t>	$u - Uniform Resource Identifier (R)</a:t>
            </a:r>
          </a:p>
          <a:p>
            <a:pPr>
              <a:buNone/>
            </a:pPr>
            <a:r>
              <a:rPr lang="en-US" sz="2500" dirty="0" smtClean="0"/>
              <a:t>	$v - Source of information (R)</a:t>
            </a:r>
          </a:p>
          <a:p>
            <a:pPr>
              <a:buNone/>
            </a:pPr>
            <a:r>
              <a:rPr lang="en-US" sz="2500" dirty="0" smtClean="0"/>
              <a:t>	$0 - Record control number (R)</a:t>
            </a:r>
          </a:p>
          <a:p>
            <a:pPr>
              <a:buNone/>
            </a:pPr>
            <a:r>
              <a:rPr lang="en-US" sz="2500" dirty="0" smtClean="0"/>
              <a:t>	$2 - Source of term (NR)</a:t>
            </a:r>
          </a:p>
          <a:p>
            <a:pPr>
              <a:buNone/>
            </a:pPr>
            <a:r>
              <a:rPr lang="en-US" sz="2500" dirty="0" smtClean="0"/>
              <a:t>	$6 - Linkage (NR)</a:t>
            </a:r>
          </a:p>
          <a:p>
            <a:pPr>
              <a:buNone/>
            </a:pPr>
            <a:r>
              <a:rPr lang="en-US" sz="2500" dirty="0" smtClean="0"/>
              <a:t>	$8 - Field link and sequence number (R)</a:t>
            </a:r>
          </a:p>
          <a:p>
            <a:pPr>
              <a:buNone/>
            </a:pPr>
            <a:endParaRPr lang="en-US" sz="2500" dirty="0" smtClean="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152400"/>
            <a:ext cx="9197645" cy="6540703"/>
          </a:xfrm>
          <a:prstGeom prst="rect">
            <a:avLst/>
          </a:prstGeom>
          <a:noFill/>
          <a:ln w="9525">
            <a:noFill/>
            <a:miter lim="800000"/>
            <a:headEnd/>
            <a:tailEnd/>
          </a:ln>
        </p:spPr>
      </p:pic>
      <p:sp>
        <p:nvSpPr>
          <p:cNvPr id="7" name="TextBox 6"/>
          <p:cNvSpPr txBox="1"/>
          <p:nvPr/>
        </p:nvSpPr>
        <p:spPr>
          <a:xfrm>
            <a:off x="5181600" y="1066800"/>
            <a:ext cx="32766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Distinguishing Characteristic of Work</a:t>
            </a:r>
          </a:p>
          <a:p>
            <a:pPr algn="ctr"/>
            <a:r>
              <a:rPr lang="en-US" dirty="0" smtClean="0">
                <a:solidFill>
                  <a:srgbClr val="FF0000"/>
                </a:solidFill>
              </a:rPr>
              <a:t>381</a:t>
            </a:r>
            <a:endParaRPr lang="en-US" dirty="0" smtClean="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33528"/>
            <a:ext cx="9092184" cy="6891528"/>
          </a:xfrm>
          <a:prstGeom prst="rect">
            <a:avLst/>
          </a:prstGeom>
          <a:noFill/>
          <a:ln w="9525">
            <a:noFill/>
            <a:miter lim="800000"/>
            <a:headEnd/>
            <a:tailEnd/>
          </a:ln>
        </p:spPr>
      </p:pic>
      <p:sp>
        <p:nvSpPr>
          <p:cNvPr id="7" name="TextBox 6"/>
          <p:cNvSpPr txBox="1"/>
          <p:nvPr/>
        </p:nvSpPr>
        <p:spPr>
          <a:xfrm>
            <a:off x="4648200" y="228600"/>
            <a:ext cx="32766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Distinguishing Characteristic of Work</a:t>
            </a:r>
          </a:p>
          <a:p>
            <a:pPr algn="ctr"/>
            <a:r>
              <a:rPr lang="en-US" dirty="0" smtClean="0">
                <a:solidFill>
                  <a:srgbClr val="FF0000"/>
                </a:solidFill>
              </a:rPr>
              <a:t>381</a:t>
            </a:r>
            <a:endParaRPr lang="en-US" dirty="0" smtClean="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 y="45720"/>
            <a:ext cx="9128303" cy="6761455"/>
          </a:xfrm>
          <a:prstGeom prst="rect">
            <a:avLst/>
          </a:prstGeom>
          <a:noFill/>
          <a:ln w="9525">
            <a:noFill/>
            <a:miter lim="800000"/>
            <a:headEnd/>
            <a:tailEnd/>
          </a:ln>
        </p:spPr>
      </p:pic>
      <p:sp>
        <p:nvSpPr>
          <p:cNvPr id="3" name="TextBox 2"/>
          <p:cNvSpPr txBox="1"/>
          <p:nvPr/>
        </p:nvSpPr>
        <p:spPr>
          <a:xfrm>
            <a:off x="4724400" y="2971800"/>
            <a:ext cx="32766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Distinguishing Characteristic of Work</a:t>
            </a:r>
          </a:p>
          <a:p>
            <a:pPr algn="ctr"/>
            <a:r>
              <a:rPr lang="en-US" dirty="0" smtClean="0">
                <a:solidFill>
                  <a:srgbClr val="FF0000"/>
                </a:solidFill>
              </a:rPr>
              <a:t>381</a:t>
            </a:r>
            <a:endParaRPr lang="en-US" dirty="0"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 y="-1"/>
            <a:ext cx="9230868" cy="6851142"/>
          </a:xfrm>
          <a:prstGeom prst="rect">
            <a:avLst/>
          </a:prstGeom>
          <a:noFill/>
          <a:ln w="9525">
            <a:noFill/>
            <a:miter lim="800000"/>
            <a:headEnd/>
            <a:tailEnd/>
          </a:ln>
        </p:spPr>
      </p:pic>
      <p:sp>
        <p:nvSpPr>
          <p:cNvPr id="3" name="TextBox 2"/>
          <p:cNvSpPr txBox="1"/>
          <p:nvPr/>
        </p:nvSpPr>
        <p:spPr>
          <a:xfrm>
            <a:off x="5486400" y="228600"/>
            <a:ext cx="3352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Distinguishing Characteristic of Expression </a:t>
            </a:r>
          </a:p>
          <a:p>
            <a:pPr algn="ctr"/>
            <a:r>
              <a:rPr lang="en-US" dirty="0" smtClean="0">
                <a:solidFill>
                  <a:srgbClr val="FF0000"/>
                </a:solidFill>
              </a:rPr>
              <a:t>381</a:t>
            </a:r>
            <a:endParaRPr lang="en-US" dirty="0" smtClean="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 y="64008"/>
            <a:ext cx="9121521" cy="6775018"/>
          </a:xfrm>
          <a:prstGeom prst="rect">
            <a:avLst/>
          </a:prstGeom>
          <a:noFill/>
          <a:ln w="9525">
            <a:noFill/>
            <a:miter lim="800000"/>
            <a:headEnd/>
            <a:tailEnd/>
          </a:ln>
        </p:spPr>
      </p:pic>
      <p:sp>
        <p:nvSpPr>
          <p:cNvPr id="3" name="TextBox 2"/>
          <p:cNvSpPr txBox="1"/>
          <p:nvPr/>
        </p:nvSpPr>
        <p:spPr>
          <a:xfrm>
            <a:off x="5029200" y="3124200"/>
            <a:ext cx="3352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Distinguishing Characteristic of Expression </a:t>
            </a:r>
          </a:p>
          <a:p>
            <a:pPr algn="ctr"/>
            <a:r>
              <a:rPr lang="en-US" dirty="0" smtClean="0">
                <a:solidFill>
                  <a:srgbClr val="FF0000"/>
                </a:solidFill>
              </a:rPr>
              <a:t>381</a:t>
            </a:r>
            <a:endParaRPr lang="en-US" dirty="0" smtClean="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cstate="print"/>
          <a:srcRect/>
          <a:stretch>
            <a:fillRect/>
          </a:stretch>
        </p:blipFill>
        <p:spPr bwMode="auto">
          <a:xfrm>
            <a:off x="0" y="0"/>
            <a:ext cx="9074150" cy="6343650"/>
          </a:xfrm>
          <a:prstGeom prst="rect">
            <a:avLst/>
          </a:prstGeom>
          <a:noFill/>
          <a:ln w="9525">
            <a:noFill/>
            <a:miter lim="800000"/>
            <a:headEnd/>
            <a:tailEnd/>
          </a:ln>
        </p:spPr>
      </p:pic>
      <p:sp>
        <p:nvSpPr>
          <p:cNvPr id="7" name="TextBox 6"/>
          <p:cNvSpPr txBox="1"/>
          <p:nvPr/>
        </p:nvSpPr>
        <p:spPr>
          <a:xfrm>
            <a:off x="2971800" y="5638800"/>
            <a:ext cx="3352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Distinguishing Characteristic of Expression </a:t>
            </a:r>
          </a:p>
          <a:p>
            <a:pPr algn="ctr"/>
            <a:r>
              <a:rPr lang="en-US" dirty="0" smtClean="0">
                <a:solidFill>
                  <a:srgbClr val="FF0000"/>
                </a:solidFill>
              </a:rPr>
              <a:t>381</a:t>
            </a:r>
            <a:endParaRPr lang="en-US" dirty="0" smtClean="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r>
              <a:rPr lang="en-US" sz="3700" dirty="0" smtClean="0"/>
              <a:t>382 - Medium of Performance</a:t>
            </a:r>
            <a:endParaRPr lang="en-US" sz="3700" dirty="0"/>
          </a:p>
        </p:txBody>
      </p:sp>
      <p:sp>
        <p:nvSpPr>
          <p:cNvPr id="3" name="Content Placeholder 2"/>
          <p:cNvSpPr>
            <a:spLocks noGrp="1"/>
          </p:cNvSpPr>
          <p:nvPr>
            <p:ph idx="1"/>
          </p:nvPr>
        </p:nvSpPr>
        <p:spPr>
          <a:xfrm>
            <a:off x="990600" y="990600"/>
            <a:ext cx="7239000" cy="4953000"/>
          </a:xfrm>
        </p:spPr>
        <p:txBody>
          <a:bodyPr>
            <a:noAutofit/>
          </a:bodyPr>
          <a:lstStyle/>
          <a:p>
            <a:r>
              <a:rPr lang="en-US" sz="1800" dirty="0" smtClean="0"/>
              <a:t>First Indicator</a:t>
            </a:r>
          </a:p>
          <a:p>
            <a:pPr>
              <a:buNone/>
            </a:pPr>
            <a:r>
              <a:rPr lang="en-US" sz="1800" dirty="0" smtClean="0"/>
              <a:t>	# - No information provided</a:t>
            </a:r>
          </a:p>
          <a:p>
            <a:pPr>
              <a:buNone/>
            </a:pPr>
            <a:r>
              <a:rPr lang="en-US" sz="1800" dirty="0" smtClean="0"/>
              <a:t>	0 - Medium of performance</a:t>
            </a:r>
          </a:p>
          <a:p>
            <a:pPr>
              <a:buNone/>
            </a:pPr>
            <a:r>
              <a:rPr lang="en-US" sz="1800" dirty="0" smtClean="0"/>
              <a:t>	1 - Partial medium of performance</a:t>
            </a:r>
          </a:p>
          <a:p>
            <a:r>
              <a:rPr lang="en-US" sz="1800" dirty="0" smtClean="0"/>
              <a:t>Second Indicator not defined</a:t>
            </a:r>
          </a:p>
          <a:p>
            <a:pPr>
              <a:lnSpc>
                <a:spcPct val="120000"/>
              </a:lnSpc>
              <a:spcBef>
                <a:spcPts val="0"/>
              </a:spcBef>
            </a:pPr>
            <a:r>
              <a:rPr lang="en-US" sz="1800" dirty="0" smtClean="0"/>
              <a:t>Subfields</a:t>
            </a:r>
          </a:p>
          <a:p>
            <a:pPr>
              <a:buNone/>
            </a:pPr>
            <a:r>
              <a:rPr lang="en-US" sz="1800" dirty="0"/>
              <a:t>	</a:t>
            </a:r>
            <a:r>
              <a:rPr lang="en-US" sz="1800" dirty="0" smtClean="0"/>
              <a:t>$a - Medium of performance (R)</a:t>
            </a:r>
          </a:p>
          <a:p>
            <a:pPr>
              <a:buNone/>
            </a:pPr>
            <a:r>
              <a:rPr lang="en-US" sz="1800" dirty="0" smtClean="0"/>
              <a:t>	$b - Soloist (R)</a:t>
            </a:r>
          </a:p>
          <a:p>
            <a:pPr>
              <a:buNone/>
            </a:pPr>
            <a:r>
              <a:rPr lang="en-US" sz="1800" dirty="0" smtClean="0"/>
              <a:t>	$d - Doubling instrument (R)</a:t>
            </a:r>
          </a:p>
          <a:p>
            <a:pPr>
              <a:buNone/>
            </a:pPr>
            <a:r>
              <a:rPr lang="en-US" sz="1800" dirty="0" smtClean="0"/>
              <a:t>	$n - Number of performers of the same medium (R)</a:t>
            </a:r>
          </a:p>
          <a:p>
            <a:pPr>
              <a:buNone/>
            </a:pPr>
            <a:r>
              <a:rPr lang="en-US" sz="1800" dirty="0" smtClean="0"/>
              <a:t>	$p - Alternative medium of performance (R)</a:t>
            </a:r>
          </a:p>
          <a:p>
            <a:pPr>
              <a:buNone/>
            </a:pPr>
            <a:r>
              <a:rPr lang="en-US" sz="1800" dirty="0" smtClean="0"/>
              <a:t>	$s - Total number of performers (R)</a:t>
            </a:r>
          </a:p>
          <a:p>
            <a:pPr>
              <a:buNone/>
            </a:pPr>
            <a:r>
              <a:rPr lang="en-US" sz="1800" dirty="0" smtClean="0"/>
              <a:t>	$v - Note (R)</a:t>
            </a:r>
          </a:p>
          <a:p>
            <a:pPr>
              <a:buNone/>
            </a:pPr>
            <a:r>
              <a:rPr lang="en-US" sz="1800" dirty="0" smtClean="0"/>
              <a:t>	$0 - Authority record control number or standard number (R)</a:t>
            </a:r>
          </a:p>
          <a:p>
            <a:pPr>
              <a:buNone/>
            </a:pPr>
            <a:r>
              <a:rPr lang="en-US" sz="1800" dirty="0" smtClean="0"/>
              <a:t>	$2 - Source of term (NR)</a:t>
            </a:r>
          </a:p>
          <a:p>
            <a:pPr>
              <a:buNone/>
            </a:pPr>
            <a:r>
              <a:rPr lang="en-US" sz="1800" dirty="0" smtClean="0"/>
              <a:t>	$6 - Linkage (NR)</a:t>
            </a:r>
          </a:p>
          <a:p>
            <a:pPr>
              <a:buNone/>
            </a:pPr>
            <a:r>
              <a:rPr lang="en-US" sz="1800" dirty="0" smtClean="0"/>
              <a:t>	$8 - Field link and sequence number (R)</a:t>
            </a:r>
          </a:p>
          <a:p>
            <a:pPr>
              <a:buNone/>
            </a:pPr>
            <a:endParaRPr lang="en-US" sz="2500" dirty="0" smtClean="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r>
              <a:rPr lang="en-US" sz="3400" dirty="0" smtClean="0"/>
              <a:t>383 - Numeric Designation of a Musical Work</a:t>
            </a:r>
            <a:endParaRPr lang="en-US" sz="3400" dirty="0"/>
          </a:p>
        </p:txBody>
      </p:sp>
      <p:sp>
        <p:nvSpPr>
          <p:cNvPr id="3" name="Content Placeholder 2"/>
          <p:cNvSpPr>
            <a:spLocks noGrp="1"/>
          </p:cNvSpPr>
          <p:nvPr>
            <p:ph idx="1"/>
          </p:nvPr>
        </p:nvSpPr>
        <p:spPr>
          <a:xfrm>
            <a:off x="990600" y="990600"/>
            <a:ext cx="7239000" cy="4953000"/>
          </a:xfrm>
        </p:spPr>
        <p:txBody>
          <a:bodyPr>
            <a:noAutofit/>
          </a:bodyPr>
          <a:lstStyle/>
          <a:p>
            <a:r>
              <a:rPr lang="en-US" sz="2500" dirty="0" smtClean="0"/>
              <a:t>Indicators not defined</a:t>
            </a:r>
          </a:p>
          <a:p>
            <a:r>
              <a:rPr lang="en-US" sz="2500" dirty="0" smtClean="0"/>
              <a:t>Subfields</a:t>
            </a:r>
          </a:p>
          <a:p>
            <a:pPr>
              <a:buNone/>
            </a:pPr>
            <a:r>
              <a:rPr lang="en-US" sz="2500" dirty="0"/>
              <a:t>	</a:t>
            </a:r>
            <a:r>
              <a:rPr lang="en-US" sz="2500" dirty="0" smtClean="0"/>
              <a:t>$a - Serial number (R)</a:t>
            </a:r>
          </a:p>
          <a:p>
            <a:pPr>
              <a:buNone/>
            </a:pPr>
            <a:r>
              <a:rPr lang="en-US" sz="2500" dirty="0" smtClean="0"/>
              <a:t>	$b - Opus number (R)</a:t>
            </a:r>
          </a:p>
          <a:p>
            <a:pPr>
              <a:buNone/>
            </a:pPr>
            <a:r>
              <a:rPr lang="en-US" sz="2500" dirty="0" smtClean="0"/>
              <a:t>	$c - Thematic index number (R)</a:t>
            </a:r>
          </a:p>
          <a:p>
            <a:pPr>
              <a:buNone/>
            </a:pPr>
            <a:r>
              <a:rPr lang="en-US" sz="2500" dirty="0" smtClean="0"/>
              <a:t>	$d - Thematic index code (NR)</a:t>
            </a:r>
          </a:p>
          <a:p>
            <a:pPr>
              <a:buNone/>
            </a:pPr>
            <a:r>
              <a:rPr lang="en-US" sz="2500" dirty="0" smtClean="0"/>
              <a:t>	$e - Publisher associated with opus number (NR)</a:t>
            </a:r>
          </a:p>
          <a:p>
            <a:pPr>
              <a:buNone/>
            </a:pPr>
            <a:r>
              <a:rPr lang="en-US" sz="2500" dirty="0" smtClean="0"/>
              <a:t>	$2 - Source (NR)</a:t>
            </a:r>
          </a:p>
          <a:p>
            <a:pPr>
              <a:buNone/>
            </a:pPr>
            <a:r>
              <a:rPr lang="en-US" sz="2500" dirty="0" smtClean="0"/>
              <a:t>	$6 - Linkage (NR)</a:t>
            </a:r>
          </a:p>
          <a:p>
            <a:pPr>
              <a:buNone/>
            </a:pPr>
            <a:r>
              <a:rPr lang="en-US" sz="2500" dirty="0" smtClean="0"/>
              <a:t>	$8 - Field link and sequence number (R)</a:t>
            </a:r>
          </a:p>
          <a:p>
            <a:pPr>
              <a:buNone/>
            </a:pPr>
            <a:endParaRPr lang="en-US" sz="2500" dirty="0" smtClean="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r>
              <a:rPr lang="en-US" sz="3700" dirty="0" smtClean="0"/>
              <a:t>384 - Key</a:t>
            </a:r>
            <a:endParaRPr lang="en-US" sz="3700" dirty="0"/>
          </a:p>
        </p:txBody>
      </p:sp>
      <p:sp>
        <p:nvSpPr>
          <p:cNvPr id="3" name="Content Placeholder 2"/>
          <p:cNvSpPr>
            <a:spLocks noGrp="1"/>
          </p:cNvSpPr>
          <p:nvPr>
            <p:ph idx="1"/>
          </p:nvPr>
        </p:nvSpPr>
        <p:spPr>
          <a:xfrm>
            <a:off x="990600" y="990600"/>
            <a:ext cx="7239000" cy="4953000"/>
          </a:xfrm>
        </p:spPr>
        <p:txBody>
          <a:bodyPr>
            <a:noAutofit/>
          </a:bodyPr>
          <a:lstStyle/>
          <a:p>
            <a:r>
              <a:rPr lang="en-US" sz="2500" dirty="0" smtClean="0"/>
              <a:t>First Indicator</a:t>
            </a:r>
          </a:p>
          <a:p>
            <a:pPr>
              <a:buNone/>
            </a:pPr>
            <a:r>
              <a:rPr lang="en-US" sz="2500" dirty="0" smtClean="0"/>
              <a:t>	# - Relationship to original unknown</a:t>
            </a:r>
          </a:p>
          <a:p>
            <a:pPr>
              <a:buNone/>
            </a:pPr>
            <a:r>
              <a:rPr lang="en-US" sz="2500" dirty="0" smtClean="0"/>
              <a:t>	0 - Original key</a:t>
            </a:r>
          </a:p>
          <a:p>
            <a:pPr>
              <a:buNone/>
            </a:pPr>
            <a:r>
              <a:rPr lang="en-US" sz="2500" dirty="0" smtClean="0"/>
              <a:t>	1 - Transposed key</a:t>
            </a:r>
          </a:p>
          <a:p>
            <a:r>
              <a:rPr lang="en-US" sz="2500" dirty="0" smtClean="0"/>
              <a:t>Second Indicator not defined</a:t>
            </a:r>
          </a:p>
          <a:p>
            <a:pPr>
              <a:lnSpc>
                <a:spcPct val="120000"/>
              </a:lnSpc>
              <a:spcBef>
                <a:spcPts val="0"/>
              </a:spcBef>
            </a:pPr>
            <a:r>
              <a:rPr lang="en-US" sz="2500" dirty="0" smtClean="0"/>
              <a:t>Subfields</a:t>
            </a:r>
          </a:p>
          <a:p>
            <a:pPr>
              <a:buNone/>
            </a:pPr>
            <a:r>
              <a:rPr lang="en-US" sz="2500" dirty="0"/>
              <a:t>	</a:t>
            </a:r>
            <a:r>
              <a:rPr lang="en-US" sz="2500" dirty="0" smtClean="0"/>
              <a:t>$a - Key (NR)</a:t>
            </a:r>
          </a:p>
          <a:p>
            <a:pPr>
              <a:buNone/>
            </a:pPr>
            <a:r>
              <a:rPr lang="en-US" sz="2500" dirty="0" smtClean="0"/>
              <a:t>	$6 - Linkage (NR)</a:t>
            </a:r>
          </a:p>
          <a:p>
            <a:pPr>
              <a:buNone/>
            </a:pPr>
            <a:r>
              <a:rPr lang="en-US" sz="2500" dirty="0" smtClean="0"/>
              <a:t>	$8 - Field link and sequence number (R)</a:t>
            </a:r>
          </a:p>
          <a:p>
            <a:pPr>
              <a:buNone/>
            </a:pPr>
            <a:endParaRPr lang="en-US" sz="25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325562"/>
          </a:xfrm>
        </p:spPr>
        <p:txBody>
          <a:bodyPr>
            <a:normAutofit/>
          </a:bodyPr>
          <a:lstStyle/>
          <a:p>
            <a:r>
              <a:rPr lang="en-US" sz="3500" dirty="0" smtClean="0"/>
              <a:t>New MARC 21 Authority Fields for Other (Non-RDA) Attributes of Works/Expressions</a:t>
            </a:r>
            <a:endParaRPr lang="en-US" sz="3500" dirty="0"/>
          </a:p>
        </p:txBody>
      </p:sp>
      <p:sp>
        <p:nvSpPr>
          <p:cNvPr id="3" name="Content Placeholder 2"/>
          <p:cNvSpPr>
            <a:spLocks noGrp="1"/>
          </p:cNvSpPr>
          <p:nvPr>
            <p:ph idx="1"/>
          </p:nvPr>
        </p:nvSpPr>
        <p:spPr>
          <a:xfrm>
            <a:off x="533400" y="1981200"/>
            <a:ext cx="8610600" cy="3962400"/>
          </a:xfrm>
        </p:spPr>
        <p:txBody>
          <a:bodyPr>
            <a:normAutofit fontScale="92500"/>
          </a:bodyPr>
          <a:lstStyle/>
          <a:p>
            <a:pPr>
              <a:spcAft>
                <a:spcPts val="600"/>
              </a:spcAft>
              <a:buNone/>
            </a:pPr>
            <a:r>
              <a:rPr lang="en-US" dirty="0" smtClean="0"/>
              <a:t>Established but not yet implemented:</a:t>
            </a:r>
          </a:p>
          <a:p>
            <a:pPr>
              <a:buNone/>
            </a:pPr>
            <a:r>
              <a:rPr lang="en-US" dirty="0" smtClean="0"/>
              <a:t>385 - Audience Characteristics</a:t>
            </a:r>
          </a:p>
          <a:p>
            <a:pPr>
              <a:buNone/>
            </a:pPr>
            <a:r>
              <a:rPr lang="en-US" dirty="0" smtClean="0"/>
              <a:t>386 - Creator/Contributor Characteristics</a:t>
            </a:r>
          </a:p>
          <a:p>
            <a:pPr>
              <a:buNone/>
            </a:pPr>
            <a:endParaRPr lang="en-US" dirty="0" smtClean="0"/>
          </a:p>
          <a:p>
            <a:pPr>
              <a:spcAft>
                <a:spcPts val="600"/>
              </a:spcAft>
              <a:buNone/>
            </a:pPr>
            <a:r>
              <a:rPr lang="en-US" dirty="0" smtClean="0"/>
              <a:t>Proposed (to be considered at ALA Annual 2014):</a:t>
            </a:r>
          </a:p>
          <a:p>
            <a:pPr>
              <a:buNone/>
            </a:pPr>
            <a:r>
              <a:rPr lang="en-US" i="1" dirty="0" smtClean="0"/>
              <a:t>388 - Chronological Term Representing Date or Time Period of Creation or Origin of Work/Expression</a:t>
            </a:r>
          </a:p>
          <a:p>
            <a:pPr>
              <a:buNone/>
            </a:pP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4"/>
            <a:ext cx="9197645" cy="6694932"/>
          </a:xfrm>
          <a:prstGeom prst="rect">
            <a:avLst/>
          </a:prstGeom>
          <a:noFill/>
          <a:ln w="9525">
            <a:noFill/>
            <a:miter lim="800000"/>
            <a:headEnd/>
            <a:tailEnd/>
          </a:ln>
        </p:spPr>
      </p:pic>
      <p:sp>
        <p:nvSpPr>
          <p:cNvPr id="3" name="Rectangle 2"/>
          <p:cNvSpPr/>
          <p:nvPr/>
        </p:nvSpPr>
        <p:spPr>
          <a:xfrm>
            <a:off x="329184" y="4837176"/>
            <a:ext cx="8641080" cy="2468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 y="5111496"/>
            <a:ext cx="8650224" cy="265176"/>
          </a:xfrm>
          <a:prstGeom prst="rect">
            <a:avLst/>
          </a:prstGeom>
          <a:noFill/>
          <a:ln>
            <a:solidFill>
              <a:srgbClr val="16A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cstate="print"/>
          <a:srcRect/>
          <a:stretch>
            <a:fillRect/>
          </a:stretch>
        </p:blipFill>
        <p:spPr bwMode="auto">
          <a:xfrm>
            <a:off x="4617720" y="3352800"/>
            <a:ext cx="545210" cy="152400"/>
          </a:xfrm>
          <a:prstGeom prst="rect">
            <a:avLst/>
          </a:prstGeom>
          <a:noFill/>
          <a:ln w="9525">
            <a:noFill/>
            <a:miter lim="800000"/>
            <a:headEnd/>
            <a:tailEnd/>
          </a:ln>
        </p:spPr>
      </p:pic>
      <p:sp>
        <p:nvSpPr>
          <p:cNvPr id="7" name="TextBox 6"/>
          <p:cNvSpPr txBox="1"/>
          <p:nvPr/>
        </p:nvSpPr>
        <p:spPr>
          <a:xfrm>
            <a:off x="4876800" y="2819400"/>
            <a:ext cx="35814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Medium of Performance  </a:t>
            </a:r>
            <a:r>
              <a:rPr lang="en-US" dirty="0" smtClean="0">
                <a:solidFill>
                  <a:srgbClr val="FF0000"/>
                </a:solidFill>
              </a:rPr>
              <a:t>382</a:t>
            </a:r>
          </a:p>
          <a:p>
            <a:pPr algn="ctr"/>
            <a:r>
              <a:rPr lang="en-US" dirty="0" smtClean="0"/>
              <a:t>Numeric Designation  </a:t>
            </a:r>
            <a:r>
              <a:rPr lang="en-US" dirty="0" smtClean="0">
                <a:solidFill>
                  <a:srgbClr val="FF0000"/>
                </a:solidFill>
              </a:rPr>
              <a:t>383</a:t>
            </a:r>
          </a:p>
          <a:p>
            <a:pPr algn="ctr"/>
            <a:r>
              <a:rPr lang="en-US" dirty="0" smtClean="0"/>
              <a:t>Key</a:t>
            </a:r>
            <a:r>
              <a:rPr lang="en-US" dirty="0" smtClean="0">
                <a:solidFill>
                  <a:srgbClr val="FF0000"/>
                </a:solidFill>
              </a:rPr>
              <a:t>   384</a:t>
            </a:r>
            <a:endParaRPr lang="en-US" dirty="0" smtClean="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336 - Content Type</a:t>
            </a:r>
            <a:endParaRPr lang="en-US" dirty="0"/>
          </a:p>
        </p:txBody>
      </p:sp>
      <p:sp>
        <p:nvSpPr>
          <p:cNvPr id="3" name="Content Placeholder 2"/>
          <p:cNvSpPr>
            <a:spLocks noGrp="1"/>
          </p:cNvSpPr>
          <p:nvPr>
            <p:ph idx="1"/>
          </p:nvPr>
        </p:nvSpPr>
        <p:spPr>
          <a:xfrm>
            <a:off x="990600" y="1219200"/>
            <a:ext cx="7239000" cy="4953000"/>
          </a:xfrm>
        </p:spPr>
        <p:txBody>
          <a:bodyPr>
            <a:noAutofit/>
          </a:bodyPr>
          <a:lstStyle/>
          <a:p>
            <a:r>
              <a:rPr lang="en-US" sz="2300" dirty="0" smtClean="0"/>
              <a:t>Indicators not defined</a:t>
            </a:r>
          </a:p>
          <a:p>
            <a:pPr>
              <a:lnSpc>
                <a:spcPct val="120000"/>
              </a:lnSpc>
              <a:spcBef>
                <a:spcPts val="0"/>
              </a:spcBef>
            </a:pPr>
            <a:r>
              <a:rPr lang="en-US" sz="2300" dirty="0" smtClean="0"/>
              <a:t>Subfields</a:t>
            </a:r>
          </a:p>
          <a:p>
            <a:pPr>
              <a:lnSpc>
                <a:spcPct val="120000"/>
              </a:lnSpc>
              <a:spcBef>
                <a:spcPts val="0"/>
              </a:spcBef>
              <a:buNone/>
            </a:pPr>
            <a:r>
              <a:rPr lang="en-US" sz="2300" dirty="0"/>
              <a:t>	</a:t>
            </a:r>
            <a:r>
              <a:rPr lang="en-US" sz="2300" dirty="0" smtClean="0"/>
              <a:t>$a - Content type term (R)</a:t>
            </a:r>
            <a:br>
              <a:rPr lang="en-US" sz="2300" dirty="0" smtClean="0"/>
            </a:br>
            <a:r>
              <a:rPr lang="en-US" sz="2300" dirty="0" smtClean="0"/>
              <a:t>$b - Content type code (R)</a:t>
            </a:r>
            <a:br>
              <a:rPr lang="en-US" sz="2300" dirty="0" smtClean="0"/>
            </a:br>
            <a:r>
              <a:rPr lang="en-US" sz="2300" dirty="0" smtClean="0"/>
              <a:t>$2 - Source (NR)</a:t>
            </a:r>
          </a:p>
          <a:p>
            <a:pPr>
              <a:lnSpc>
                <a:spcPct val="120000"/>
              </a:lnSpc>
              <a:spcBef>
                <a:spcPts val="0"/>
              </a:spcBef>
              <a:buNone/>
            </a:pPr>
            <a:r>
              <a:rPr lang="en-US" sz="2300" dirty="0" smtClean="0"/>
              <a:t>	$3 - Materials specified (NR)</a:t>
            </a:r>
            <a:br>
              <a:rPr lang="en-US" sz="2300" dirty="0" smtClean="0"/>
            </a:br>
            <a:r>
              <a:rPr lang="en-US" sz="2300" dirty="0" smtClean="0"/>
              <a:t>$6 - Linkage (NR)</a:t>
            </a:r>
            <a:br>
              <a:rPr lang="en-US" sz="2300" dirty="0" smtClean="0"/>
            </a:br>
            <a:r>
              <a:rPr lang="en-US" sz="2300" dirty="0" smtClean="0"/>
              <a:t>$8 - Field link and sequence number (R)</a:t>
            </a:r>
          </a:p>
          <a:p>
            <a:pPr>
              <a:lnSpc>
                <a:spcPct val="120000"/>
              </a:lnSpc>
              <a:spcBef>
                <a:spcPts val="0"/>
              </a:spcBef>
            </a:pPr>
            <a:r>
              <a:rPr lang="en-US" sz="2300" dirty="0" smtClean="0"/>
              <a:t>Terms from RDA 6.9</a:t>
            </a:r>
          </a:p>
          <a:p>
            <a:pPr>
              <a:lnSpc>
                <a:spcPct val="120000"/>
              </a:lnSpc>
              <a:spcBef>
                <a:spcPts val="0"/>
              </a:spcBef>
            </a:pPr>
            <a:r>
              <a:rPr lang="en-US" sz="2300" dirty="0" smtClean="0"/>
              <a:t>PCC policy: Do not supply</a:t>
            </a:r>
            <a:endParaRPr lang="en-US" sz="2300"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65760" y="0"/>
            <a:ext cx="8460200" cy="6816852"/>
          </a:xfrm>
          <a:prstGeom prst="rect">
            <a:avLst/>
          </a:prstGeom>
          <a:noFill/>
          <a:ln w="9525">
            <a:noFill/>
            <a:miter lim="800000"/>
            <a:headEnd/>
            <a:tailEnd/>
          </a:ln>
        </p:spPr>
      </p:pic>
      <p:sp>
        <p:nvSpPr>
          <p:cNvPr id="3" name="TextBox 2"/>
          <p:cNvSpPr txBox="1"/>
          <p:nvPr/>
        </p:nvSpPr>
        <p:spPr>
          <a:xfrm>
            <a:off x="6096000" y="838200"/>
            <a:ext cx="2133600" cy="646331"/>
          </a:xfrm>
          <a:prstGeom prst="rect">
            <a:avLst/>
          </a:prstGeom>
          <a:noFill/>
          <a:ln>
            <a:solidFill>
              <a:schemeClr val="tx1"/>
            </a:solidFill>
          </a:ln>
        </p:spPr>
        <p:txBody>
          <a:bodyPr wrap="square" rtlCol="0">
            <a:spAutoFit/>
          </a:bodyPr>
          <a:lstStyle/>
          <a:p>
            <a:pPr algn="ctr"/>
            <a:r>
              <a:rPr lang="en-US" dirty="0" smtClean="0"/>
              <a:t>Content Type</a:t>
            </a:r>
          </a:p>
          <a:p>
            <a:pPr algn="ctr"/>
            <a:r>
              <a:rPr lang="en-US" dirty="0" smtClean="0">
                <a:solidFill>
                  <a:srgbClr val="FF0000"/>
                </a:solidFill>
              </a:rPr>
              <a:t>336</a:t>
            </a:r>
            <a:endParaRPr lang="en-US" dirty="0">
              <a:solidFill>
                <a:srgbClr val="FF0000"/>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Enhancing Discovery</a:t>
            </a:r>
            <a:endParaRPr lang="en-US" dirty="0"/>
          </a:p>
        </p:txBody>
      </p:sp>
      <p:sp>
        <p:nvSpPr>
          <p:cNvPr id="3" name="Content Placeholder 2"/>
          <p:cNvSpPr>
            <a:spLocks noGrp="1"/>
          </p:cNvSpPr>
          <p:nvPr>
            <p:ph idx="1"/>
          </p:nvPr>
        </p:nvSpPr>
        <p:spPr/>
        <p:txBody>
          <a:bodyPr/>
          <a:lstStyle/>
          <a:p>
            <a:r>
              <a:rPr lang="en-US" dirty="0" smtClean="0"/>
              <a:t>For catalogers</a:t>
            </a:r>
          </a:p>
          <a:p>
            <a:pPr>
              <a:buNone/>
            </a:pPr>
            <a:r>
              <a:rPr lang="en-US" dirty="0" smtClean="0"/>
              <a:t>	Attributes are searchable in OCLC </a:t>
            </a:r>
            <a:r>
              <a:rPr lang="en-US" dirty="0" err="1" smtClean="0"/>
              <a:t>Connexion</a:t>
            </a:r>
            <a:endParaRPr lang="en-US" dirty="0" smtClean="0"/>
          </a:p>
          <a:p>
            <a:r>
              <a:rPr lang="en-US" dirty="0" smtClean="0"/>
              <a:t>For patrons</a:t>
            </a:r>
          </a:p>
          <a:p>
            <a:pPr>
              <a:buNone/>
            </a:pPr>
            <a:r>
              <a:rPr lang="en-US" dirty="0" smtClean="0"/>
              <a:t>	</a:t>
            </a:r>
            <a:r>
              <a:rPr lang="en-US" dirty="0" smtClean="0">
                <a:latin typeface="Calibri" pitchFamily="34" charset="0"/>
              </a:rPr>
              <a:t>Future scenarios:</a:t>
            </a:r>
          </a:p>
          <a:p>
            <a:pPr lvl="1">
              <a:buNone/>
            </a:pPr>
            <a:r>
              <a:rPr lang="en-US" sz="3200" dirty="0" smtClean="0">
                <a:latin typeface="Calibri" pitchFamily="34" charset="0"/>
              </a:rPr>
              <a:t>	Semantic Web and linked data</a:t>
            </a:r>
            <a:endParaRPr lang="en-US" sz="3000" dirty="0" smtClean="0">
              <a:latin typeface="Calibri" pitchFamily="34" charset="0"/>
            </a:endParaRPr>
          </a:p>
          <a:p>
            <a:pPr>
              <a:buNone/>
            </a:pPr>
            <a:endParaRPr lang="en-US" dirty="0"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010400" cy="792162"/>
          </a:xfrm>
        </p:spPr>
        <p:txBody>
          <a:bodyPr>
            <a:normAutofit fontScale="90000"/>
          </a:bodyPr>
          <a:lstStyle/>
          <a:p>
            <a:r>
              <a:rPr lang="en-US" dirty="0" smtClean="0"/>
              <a:t>Searching the LC/NACO AF in OCLC </a:t>
            </a:r>
            <a:r>
              <a:rPr lang="en-US" dirty="0" err="1" smtClean="0"/>
              <a:t>Connexion</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371600" y="1447800"/>
            <a:ext cx="6362700" cy="5267325"/>
          </a:xfrm>
          <a:prstGeom prst="rect">
            <a:avLst/>
          </a:prstGeom>
          <a:noFill/>
          <a:ln w="9525">
            <a:noFill/>
            <a:miter lim="800000"/>
            <a:headEnd/>
            <a:tailEnd/>
          </a:ln>
        </p:spPr>
      </p:pic>
      <p:sp>
        <p:nvSpPr>
          <p:cNvPr id="5" name="TextBox 4"/>
          <p:cNvSpPr txBox="1"/>
          <p:nvPr/>
        </p:nvSpPr>
        <p:spPr>
          <a:xfrm>
            <a:off x="2590800" y="3154680"/>
            <a:ext cx="1295400" cy="369332"/>
          </a:xfrm>
          <a:prstGeom prst="rect">
            <a:avLst/>
          </a:prstGeom>
          <a:noFill/>
        </p:spPr>
        <p:txBody>
          <a:bodyPr wrap="square" rtlCol="0">
            <a:spAutoFit/>
          </a:bodyPr>
          <a:lstStyle/>
          <a:p>
            <a:r>
              <a:rPr lang="en-US" b="1" dirty="0" err="1" smtClean="0">
                <a:solidFill>
                  <a:srgbClr val="C00000"/>
                </a:solidFill>
              </a:rPr>
              <a:t>rda</a:t>
            </a:r>
            <a:endParaRPr lang="en-US" b="1" dirty="0">
              <a:solidFill>
                <a:srgbClr val="C00000"/>
              </a:solidFill>
            </a:endParaRPr>
          </a:p>
        </p:txBody>
      </p:sp>
      <p:sp>
        <p:nvSpPr>
          <p:cNvPr id="6" name="TextBox 5"/>
          <p:cNvSpPr txBox="1"/>
          <p:nvPr/>
        </p:nvSpPr>
        <p:spPr>
          <a:xfrm>
            <a:off x="2590800" y="3566160"/>
            <a:ext cx="1447800" cy="369332"/>
          </a:xfrm>
          <a:prstGeom prst="rect">
            <a:avLst/>
          </a:prstGeom>
          <a:noFill/>
        </p:spPr>
        <p:txBody>
          <a:bodyPr wrap="square" rtlCol="0">
            <a:spAutoFit/>
          </a:bodyPr>
          <a:lstStyle/>
          <a:p>
            <a:r>
              <a:rPr lang="en-US" b="1" dirty="0" smtClean="0">
                <a:solidFill>
                  <a:srgbClr val="C00000"/>
                </a:solidFill>
              </a:rPr>
              <a:t>librarians</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0"/>
            <a:ext cx="9176004" cy="7399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228600"/>
            <a:ext cx="9176614" cy="6288329"/>
          </a:xfrm>
          <a:prstGeom prst="rect">
            <a:avLst/>
          </a:prstGeom>
          <a:noFill/>
          <a:ln w="9525">
            <a:noFill/>
            <a:miter lim="800000"/>
            <a:headEnd/>
            <a:tailEnd/>
          </a:ln>
        </p:spPr>
      </p:pic>
      <p:sp>
        <p:nvSpPr>
          <p:cNvPr id="5" name="Oval 4"/>
          <p:cNvSpPr/>
          <p:nvPr/>
        </p:nvSpPr>
        <p:spPr>
          <a:xfrm>
            <a:off x="2514600" y="4953000"/>
            <a:ext cx="804672"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47800" y="881063"/>
            <a:ext cx="6248400" cy="5095875"/>
          </a:xfrm>
          <a:prstGeom prst="rect">
            <a:avLst/>
          </a:prstGeom>
          <a:noFill/>
          <a:ln w="9525">
            <a:noFill/>
            <a:miter lim="800000"/>
            <a:headEnd/>
            <a:tailEnd/>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7975" y="6350"/>
            <a:ext cx="8528050" cy="6845300"/>
          </a:xfrm>
          <a:prstGeom prst="rect">
            <a:avLst/>
          </a:prstGeom>
          <a:noFill/>
          <a:ln w="9525">
            <a:noFill/>
            <a:miter lim="800000"/>
            <a:headEnd/>
            <a:tailEnd/>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52400"/>
            <a:ext cx="9218676" cy="6561734"/>
          </a:xfrm>
          <a:prstGeom prst="rect">
            <a:avLst/>
          </a:prstGeom>
          <a:noFill/>
          <a:ln w="9525">
            <a:noFill/>
            <a:miter lim="800000"/>
            <a:headEnd/>
            <a:tailEnd/>
          </a:ln>
        </p:spPr>
      </p:pic>
      <p:sp>
        <p:nvSpPr>
          <p:cNvPr id="3" name="Oval 2"/>
          <p:cNvSpPr/>
          <p:nvPr/>
        </p:nvSpPr>
        <p:spPr>
          <a:xfrm>
            <a:off x="1676400" y="4032504"/>
            <a:ext cx="1905000" cy="356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76400" y="4343400"/>
            <a:ext cx="10668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762000"/>
          </a:xfrm>
        </p:spPr>
        <p:txBody>
          <a:bodyPr/>
          <a:lstStyle/>
          <a:p>
            <a:r>
              <a:rPr lang="en-US" dirty="0" smtClean="0"/>
              <a:t>Dates</a:t>
            </a:r>
            <a:endParaRPr lang="en-US" dirty="0"/>
          </a:p>
        </p:txBody>
      </p:sp>
      <p:sp>
        <p:nvSpPr>
          <p:cNvPr id="3" name="Content Placeholder 2"/>
          <p:cNvSpPr>
            <a:spLocks noGrp="1"/>
          </p:cNvSpPr>
          <p:nvPr>
            <p:ph idx="1"/>
          </p:nvPr>
        </p:nvSpPr>
        <p:spPr>
          <a:xfrm>
            <a:off x="457200" y="990600"/>
            <a:ext cx="8229600" cy="5867400"/>
          </a:xfrm>
        </p:spPr>
        <p:txBody>
          <a:bodyPr>
            <a:normAutofit fontScale="92500" lnSpcReduction="20000"/>
          </a:bodyPr>
          <a:lstStyle/>
          <a:p>
            <a:r>
              <a:rPr lang="en-US" dirty="0" smtClean="0"/>
              <a:t>Many date attributes in RDA</a:t>
            </a:r>
          </a:p>
          <a:p>
            <a:r>
              <a:rPr lang="en-US" dirty="0" smtClean="0">
                <a:solidFill>
                  <a:srgbClr val="0000FF"/>
                </a:solidFill>
              </a:rPr>
              <a:t>Persons</a:t>
            </a:r>
          </a:p>
          <a:p>
            <a:pPr>
              <a:buNone/>
            </a:pPr>
            <a:r>
              <a:rPr lang="en-US" dirty="0"/>
              <a:t>	</a:t>
            </a:r>
            <a:r>
              <a:rPr lang="en-US" dirty="0" smtClean="0"/>
              <a:t>9.3.2  Date of Birth</a:t>
            </a:r>
          </a:p>
          <a:p>
            <a:pPr>
              <a:buNone/>
            </a:pPr>
            <a:r>
              <a:rPr lang="en-US" dirty="0"/>
              <a:t>	</a:t>
            </a:r>
            <a:r>
              <a:rPr lang="en-US" dirty="0" smtClean="0"/>
              <a:t>9.3.3  Date of Death</a:t>
            </a:r>
          </a:p>
          <a:p>
            <a:pPr>
              <a:buNone/>
            </a:pPr>
            <a:r>
              <a:rPr lang="en-US" dirty="0"/>
              <a:t>	</a:t>
            </a:r>
            <a:r>
              <a:rPr lang="en-US" dirty="0" smtClean="0"/>
              <a:t>9.3.4  Period of Activity of the Person</a:t>
            </a:r>
          </a:p>
          <a:p>
            <a:r>
              <a:rPr lang="en-US" dirty="0" smtClean="0">
                <a:solidFill>
                  <a:srgbClr val="0000FF"/>
                </a:solidFill>
              </a:rPr>
              <a:t>Families</a:t>
            </a:r>
          </a:p>
          <a:p>
            <a:pPr>
              <a:buNone/>
            </a:pPr>
            <a:r>
              <a:rPr lang="en-US" dirty="0"/>
              <a:t>	</a:t>
            </a:r>
            <a:r>
              <a:rPr lang="en-US" dirty="0" smtClean="0"/>
              <a:t>10.4  Date Associated with the Family</a:t>
            </a:r>
          </a:p>
          <a:p>
            <a:r>
              <a:rPr lang="en-US" dirty="0" smtClean="0">
                <a:solidFill>
                  <a:srgbClr val="0000FF"/>
                </a:solidFill>
              </a:rPr>
              <a:t>Corporate Bodies</a:t>
            </a:r>
          </a:p>
          <a:p>
            <a:pPr>
              <a:buNone/>
            </a:pPr>
            <a:r>
              <a:rPr lang="en-US" dirty="0"/>
              <a:t>	</a:t>
            </a:r>
            <a:r>
              <a:rPr lang="en-US" dirty="0" smtClean="0"/>
              <a:t>11.4.2  Date of Conference, Etc.</a:t>
            </a:r>
          </a:p>
          <a:p>
            <a:pPr>
              <a:buNone/>
            </a:pPr>
            <a:r>
              <a:rPr lang="en-US" dirty="0"/>
              <a:t>	</a:t>
            </a:r>
            <a:r>
              <a:rPr lang="en-US" dirty="0" smtClean="0"/>
              <a:t>11.4.3  Date of Establishment</a:t>
            </a:r>
          </a:p>
          <a:p>
            <a:pPr>
              <a:buNone/>
            </a:pPr>
            <a:r>
              <a:rPr lang="en-US" dirty="0"/>
              <a:t>	</a:t>
            </a:r>
            <a:r>
              <a:rPr lang="en-US" dirty="0" smtClean="0"/>
              <a:t>11.4.4  Date of Termination</a:t>
            </a:r>
          </a:p>
          <a:p>
            <a:pPr>
              <a:buNone/>
            </a:pPr>
            <a:r>
              <a:rPr lang="en-US" dirty="0"/>
              <a:t>	</a:t>
            </a:r>
            <a:r>
              <a:rPr lang="en-US" dirty="0" smtClean="0"/>
              <a:t>11.4.5  Period of Activity of the Corporate Body</a:t>
            </a:r>
          </a:p>
        </p:txBody>
      </p:sp>
      <p:pic>
        <p:nvPicPr>
          <p:cNvPr id="10247" name="Picture 7"/>
          <p:cNvPicPr>
            <a:picLocks noChangeAspect="1" noChangeArrowheads="1"/>
          </p:cNvPicPr>
          <p:nvPr/>
        </p:nvPicPr>
        <p:blipFill>
          <a:blip r:embed="rId2" cstate="print"/>
          <a:srcRect/>
          <a:stretch>
            <a:fillRect/>
          </a:stretch>
        </p:blipFill>
        <p:spPr bwMode="auto">
          <a:xfrm>
            <a:off x="8229600" y="5867400"/>
            <a:ext cx="793488" cy="5975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352550" y="833438"/>
            <a:ext cx="6438900" cy="5191125"/>
          </a:xfrm>
          <a:prstGeom prst="rect">
            <a:avLst/>
          </a:prstGeom>
          <a:noFill/>
          <a:ln w="9525">
            <a:noFill/>
            <a:miter lim="800000"/>
            <a:headEnd/>
            <a:tailEnd/>
          </a:ln>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3850" y="3175"/>
            <a:ext cx="8496300" cy="6851650"/>
          </a:xfrm>
          <a:prstGeom prst="rect">
            <a:avLst/>
          </a:prstGeom>
          <a:noFill/>
          <a:ln w="9525">
            <a:noFill/>
            <a:miter lim="800000"/>
            <a:headEnd/>
            <a:tailEnd/>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0" y="152400"/>
            <a:ext cx="9183624" cy="6526682"/>
          </a:xfrm>
          <a:prstGeom prst="rect">
            <a:avLst/>
          </a:prstGeom>
          <a:noFill/>
          <a:ln w="9525">
            <a:noFill/>
            <a:miter lim="800000"/>
            <a:headEnd/>
            <a:tailEnd/>
          </a:ln>
        </p:spPr>
      </p:pic>
      <p:sp>
        <p:nvSpPr>
          <p:cNvPr id="4" name="Oval 3"/>
          <p:cNvSpPr/>
          <p:nvPr/>
        </p:nvSpPr>
        <p:spPr>
          <a:xfrm>
            <a:off x="1219200" y="3977640"/>
            <a:ext cx="1447800" cy="420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438275" y="881063"/>
            <a:ext cx="6267450" cy="5095875"/>
          </a:xfrm>
          <a:prstGeom prst="rect">
            <a:avLst/>
          </a:prstGeom>
          <a:noFill/>
          <a:ln w="9525">
            <a:noFill/>
            <a:miter lim="800000"/>
            <a:headEnd/>
            <a:tailEnd/>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330200" y="22225"/>
            <a:ext cx="8483600" cy="6813550"/>
          </a:xfrm>
          <a:prstGeom prst="rect">
            <a:avLst/>
          </a:prstGeom>
          <a:noFill/>
          <a:ln w="9525">
            <a:noFill/>
            <a:miter lim="800000"/>
            <a:headEnd/>
            <a:tailEnd/>
          </a:ln>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0" y="457200"/>
            <a:ext cx="9169603" cy="5706466"/>
          </a:xfrm>
          <a:prstGeom prst="rect">
            <a:avLst/>
          </a:prstGeom>
          <a:noFill/>
          <a:ln w="9525">
            <a:noFill/>
            <a:miter lim="800000"/>
            <a:headEnd/>
            <a:tailEnd/>
          </a:ln>
        </p:spPr>
      </p:pic>
      <p:sp>
        <p:nvSpPr>
          <p:cNvPr id="3" name="Oval 2"/>
          <p:cNvSpPr/>
          <p:nvPr/>
        </p:nvSpPr>
        <p:spPr>
          <a:xfrm>
            <a:off x="1066800" y="43434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 y="533399"/>
            <a:ext cx="9090736" cy="5907938"/>
          </a:xfrm>
          <a:prstGeom prst="rect">
            <a:avLst/>
          </a:prstGeom>
          <a:noFill/>
          <a:ln w="9525">
            <a:noFill/>
            <a:miter lim="800000"/>
            <a:headEnd/>
            <a:tailEnd/>
          </a:ln>
        </p:spPr>
      </p:pic>
      <p:sp>
        <p:nvSpPr>
          <p:cNvPr id="3" name="Oval 2"/>
          <p:cNvSpPr/>
          <p:nvPr/>
        </p:nvSpPr>
        <p:spPr>
          <a:xfrm>
            <a:off x="1005840" y="4343400"/>
            <a:ext cx="64008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228600"/>
            <a:ext cx="9173261" cy="6466637"/>
          </a:xfrm>
          <a:prstGeom prst="rect">
            <a:avLst/>
          </a:prstGeom>
          <a:noFill/>
          <a:ln w="9525">
            <a:noFill/>
            <a:miter lim="800000"/>
            <a:headEnd/>
            <a:tailEnd/>
          </a:ln>
        </p:spPr>
      </p:pic>
      <p:sp>
        <p:nvSpPr>
          <p:cNvPr id="3" name="Oval 2"/>
          <p:cNvSpPr/>
          <p:nvPr/>
        </p:nvSpPr>
        <p:spPr>
          <a:xfrm>
            <a:off x="1060704" y="3048000"/>
            <a:ext cx="530352"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466850" y="919163"/>
            <a:ext cx="621030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304800" y="3175"/>
            <a:ext cx="8534400" cy="68516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Dates</a:t>
            </a:r>
            <a:endParaRPr lang="en-US" dirty="0"/>
          </a:p>
        </p:txBody>
      </p:sp>
      <p:sp>
        <p:nvSpPr>
          <p:cNvPr id="3" name="Content Placeholder 2"/>
          <p:cNvSpPr>
            <a:spLocks noGrp="1"/>
          </p:cNvSpPr>
          <p:nvPr>
            <p:ph idx="1"/>
          </p:nvPr>
        </p:nvSpPr>
        <p:spPr>
          <a:xfrm>
            <a:off x="457200" y="990600"/>
            <a:ext cx="8229600" cy="5867400"/>
          </a:xfrm>
        </p:spPr>
        <p:txBody>
          <a:bodyPr>
            <a:normAutofit/>
          </a:bodyPr>
          <a:lstStyle/>
          <a:p>
            <a:r>
              <a:rPr lang="en-US" dirty="0" smtClean="0">
                <a:solidFill>
                  <a:srgbClr val="0000FF"/>
                </a:solidFill>
              </a:rPr>
              <a:t>Works and Expressions</a:t>
            </a:r>
          </a:p>
          <a:p>
            <a:pPr>
              <a:buNone/>
            </a:pPr>
            <a:r>
              <a:rPr lang="en-US" dirty="0"/>
              <a:t>	</a:t>
            </a:r>
            <a:r>
              <a:rPr lang="en-US" dirty="0" smtClean="0"/>
              <a:t>6.4  Date of Work</a:t>
            </a:r>
          </a:p>
          <a:p>
            <a:pPr>
              <a:buNone/>
            </a:pPr>
            <a:r>
              <a:rPr lang="en-US" dirty="0"/>
              <a:t>	</a:t>
            </a:r>
            <a:r>
              <a:rPr lang="en-US" dirty="0" smtClean="0"/>
              <a:t>6.10  Date of Expression</a:t>
            </a:r>
          </a:p>
          <a:p>
            <a:pPr>
              <a:buNone/>
            </a:pPr>
            <a:r>
              <a:rPr lang="en-US" dirty="0"/>
              <a:t>	</a:t>
            </a:r>
            <a:r>
              <a:rPr lang="en-US" dirty="0" smtClean="0"/>
              <a:t>6.20.2  Date of Promulgation of a Law, Etc.</a:t>
            </a:r>
          </a:p>
          <a:p>
            <a:pPr>
              <a:buNone/>
            </a:pPr>
            <a:r>
              <a:rPr lang="en-US" dirty="0"/>
              <a:t>	</a:t>
            </a:r>
            <a:r>
              <a:rPr lang="en-US" dirty="0" smtClean="0"/>
              <a:t>6.20.3  Date of a Treaty</a:t>
            </a:r>
          </a:p>
          <a:p>
            <a:pPr>
              <a:buNone/>
            </a:pPr>
            <a:r>
              <a:rPr lang="en-US" dirty="0"/>
              <a:t>	</a:t>
            </a:r>
            <a:r>
              <a:rPr lang="en-US" dirty="0" smtClean="0"/>
              <a:t>6.24  Date of Expression of a Religious Work</a:t>
            </a:r>
          </a:p>
          <a:p>
            <a:pPr>
              <a:buNone/>
            </a:pPr>
            <a:r>
              <a:rPr lang="en-US" dirty="0"/>
              <a:t>	</a:t>
            </a:r>
            <a:endParaRPr lang="en-US" dirty="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52400"/>
            <a:ext cx="9151315" cy="6459322"/>
          </a:xfrm>
          <a:prstGeom prst="rect">
            <a:avLst/>
          </a:prstGeom>
          <a:noFill/>
          <a:ln w="9525">
            <a:noFill/>
            <a:miter lim="800000"/>
            <a:headEnd/>
            <a:tailEnd/>
          </a:ln>
        </p:spPr>
      </p:pic>
      <p:sp>
        <p:nvSpPr>
          <p:cNvPr id="3" name="Oval 2"/>
          <p:cNvSpPr/>
          <p:nvPr/>
        </p:nvSpPr>
        <p:spPr>
          <a:xfrm>
            <a:off x="1066800" y="2209800"/>
            <a:ext cx="1161288"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33600" y="2551176"/>
            <a:ext cx="41148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lstStyle/>
          <a:p>
            <a:r>
              <a:rPr lang="en-US" dirty="0" smtClean="0"/>
              <a:t>What poetry by Oregon authors do you have?</a:t>
            </a:r>
          </a:p>
          <a:p>
            <a:r>
              <a:rPr lang="en-US" dirty="0" smtClean="0"/>
              <a:t>Do you have music by French women composers of the 19th century?</a:t>
            </a:r>
          </a:p>
          <a:p>
            <a:r>
              <a:rPr lang="en-US" dirty="0" smtClean="0"/>
              <a:t>How about recordings of rock bands from Portland?</a:t>
            </a:r>
          </a:p>
          <a:p>
            <a:r>
              <a:rPr lang="en-US" dirty="0" smtClean="0"/>
              <a:t>I’m looking for novels written in the 1920s by people who were doctors or lawyers by profession.</a:t>
            </a:r>
          </a:p>
          <a:p>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347788" y="823913"/>
            <a:ext cx="6448425" cy="5210175"/>
          </a:xfrm>
          <a:prstGeom prst="rect">
            <a:avLst/>
          </a:prstGeom>
          <a:noFill/>
          <a:ln w="9525">
            <a:noFill/>
            <a:miter lim="800000"/>
            <a:headEnd/>
            <a:tailEnd/>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304800" y="0"/>
            <a:ext cx="8477250" cy="356235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609600" y="3530600"/>
            <a:ext cx="7893050" cy="3327400"/>
          </a:xfrm>
          <a:prstGeom prst="rect">
            <a:avLst/>
          </a:prstGeom>
          <a:noFill/>
          <a:ln w="9525">
            <a:noFill/>
            <a:miter lim="800000"/>
            <a:headEnd/>
            <a:tailEnd/>
          </a:ln>
        </p:spPr>
      </p:pic>
      <p:sp>
        <p:nvSpPr>
          <p:cNvPr id="4" name="Oval 3"/>
          <p:cNvSpPr/>
          <p:nvPr/>
        </p:nvSpPr>
        <p:spPr>
          <a:xfrm>
            <a:off x="1143000" y="4648200"/>
            <a:ext cx="1371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046 - Special Coded Dates</a:t>
            </a:r>
            <a:endParaRPr lang="en-US" dirty="0"/>
          </a:p>
        </p:txBody>
      </p:sp>
      <p:sp>
        <p:nvSpPr>
          <p:cNvPr id="3" name="Content Placeholder 2"/>
          <p:cNvSpPr>
            <a:spLocks noGrp="1"/>
          </p:cNvSpPr>
          <p:nvPr>
            <p:ph idx="1"/>
          </p:nvPr>
        </p:nvSpPr>
        <p:spPr>
          <a:xfrm>
            <a:off x="990600" y="914400"/>
            <a:ext cx="7239000" cy="5791200"/>
          </a:xfrm>
        </p:spPr>
        <p:txBody>
          <a:bodyPr>
            <a:noAutofit/>
          </a:bodyPr>
          <a:lstStyle/>
          <a:p>
            <a:r>
              <a:rPr lang="en-US" sz="2100" dirty="0" smtClean="0"/>
              <a:t>Indicators not defined</a:t>
            </a:r>
          </a:p>
          <a:p>
            <a:pPr>
              <a:lnSpc>
                <a:spcPct val="120000"/>
              </a:lnSpc>
              <a:spcBef>
                <a:spcPts val="0"/>
              </a:spcBef>
            </a:pPr>
            <a:r>
              <a:rPr lang="en-US" sz="2100" dirty="0" smtClean="0"/>
              <a:t>Subfields</a:t>
            </a:r>
          </a:p>
          <a:p>
            <a:pPr>
              <a:lnSpc>
                <a:spcPct val="120000"/>
              </a:lnSpc>
              <a:spcBef>
                <a:spcPts val="0"/>
              </a:spcBef>
              <a:buNone/>
            </a:pPr>
            <a:r>
              <a:rPr lang="en-US" sz="2100" dirty="0"/>
              <a:t>	</a:t>
            </a:r>
            <a:r>
              <a:rPr lang="en-US" sz="2100" dirty="0" smtClean="0"/>
              <a:t>$f - Birth date (NR)</a:t>
            </a:r>
            <a:br>
              <a:rPr lang="en-US" sz="2100" dirty="0" smtClean="0"/>
            </a:br>
            <a:r>
              <a:rPr lang="en-US" sz="2100" dirty="0" smtClean="0"/>
              <a:t>$g - Death date (NR)</a:t>
            </a:r>
            <a:br>
              <a:rPr lang="en-US" sz="2100" dirty="0" smtClean="0"/>
            </a:br>
            <a:r>
              <a:rPr lang="en-US" sz="2100" dirty="0" smtClean="0"/>
              <a:t>$k - Beginning or single date created (NR)</a:t>
            </a:r>
            <a:br>
              <a:rPr lang="en-US" sz="2100" dirty="0" smtClean="0"/>
            </a:br>
            <a:r>
              <a:rPr lang="en-US" sz="2100" dirty="0" smtClean="0"/>
              <a:t>$l - Ending date created (NR)</a:t>
            </a:r>
          </a:p>
          <a:p>
            <a:pPr>
              <a:lnSpc>
                <a:spcPct val="120000"/>
              </a:lnSpc>
              <a:spcBef>
                <a:spcPts val="0"/>
              </a:spcBef>
              <a:buNone/>
            </a:pPr>
            <a:r>
              <a:rPr lang="en-US" sz="2100" dirty="0"/>
              <a:t>	</a:t>
            </a:r>
            <a:r>
              <a:rPr lang="en-US" sz="2100" dirty="0" smtClean="0"/>
              <a:t>$o - Single or starting date for aggregated content (NR)</a:t>
            </a:r>
          </a:p>
          <a:p>
            <a:pPr>
              <a:lnSpc>
                <a:spcPct val="120000"/>
              </a:lnSpc>
              <a:spcBef>
                <a:spcPts val="0"/>
              </a:spcBef>
              <a:buNone/>
            </a:pPr>
            <a:r>
              <a:rPr lang="en-US" sz="2100" dirty="0"/>
              <a:t>	</a:t>
            </a:r>
            <a:r>
              <a:rPr lang="en-US" sz="2100" dirty="0" smtClean="0"/>
              <a:t>$p - </a:t>
            </a:r>
            <a:r>
              <a:rPr lang="en-US" sz="2100" dirty="0"/>
              <a:t>Ending date for aggregated content (NR)</a:t>
            </a:r>
            <a:endParaRPr lang="en-US" sz="2100" dirty="0" smtClean="0"/>
          </a:p>
          <a:p>
            <a:pPr>
              <a:lnSpc>
                <a:spcPct val="120000"/>
              </a:lnSpc>
              <a:spcBef>
                <a:spcPts val="0"/>
              </a:spcBef>
              <a:buNone/>
            </a:pPr>
            <a:r>
              <a:rPr lang="en-US" sz="2100" dirty="0" smtClean="0"/>
              <a:t>	$s - Start period (NR)</a:t>
            </a:r>
            <a:br>
              <a:rPr lang="en-US" sz="2100" dirty="0" smtClean="0"/>
            </a:br>
            <a:r>
              <a:rPr lang="en-US" sz="2100" dirty="0" smtClean="0"/>
              <a:t>$t - End period (NR)</a:t>
            </a:r>
            <a:br>
              <a:rPr lang="en-US" sz="2100" dirty="0" smtClean="0"/>
            </a:br>
            <a:r>
              <a:rPr lang="en-US" sz="2100" dirty="0" smtClean="0"/>
              <a:t>$u - Uniform Resource Identifier (R)</a:t>
            </a:r>
            <a:br>
              <a:rPr lang="en-US" sz="2100" dirty="0" smtClean="0"/>
            </a:br>
            <a:r>
              <a:rPr lang="en-US" sz="2100" dirty="0" smtClean="0"/>
              <a:t>$v - Source of information (R)</a:t>
            </a:r>
          </a:p>
          <a:p>
            <a:pPr>
              <a:lnSpc>
                <a:spcPct val="120000"/>
              </a:lnSpc>
              <a:spcBef>
                <a:spcPts val="0"/>
              </a:spcBef>
              <a:buNone/>
            </a:pPr>
            <a:r>
              <a:rPr lang="en-US" sz="2100" dirty="0" smtClean="0"/>
              <a:t>	$2 - Source of date scheme (NR)</a:t>
            </a:r>
            <a:br>
              <a:rPr lang="en-US" sz="2100" dirty="0" smtClean="0"/>
            </a:br>
            <a:r>
              <a:rPr lang="en-US" sz="2100" dirty="0" smtClean="0"/>
              <a:t>$6 - Linkage (NR)</a:t>
            </a:r>
            <a:br>
              <a:rPr lang="en-US" sz="2100" dirty="0" smtClean="0"/>
            </a:br>
            <a:r>
              <a:rPr lang="en-US" sz="2100" dirty="0" smtClean="0"/>
              <a:t>$8 - Field link and sequence number (R)</a:t>
            </a:r>
            <a:endParaRPr lang="en-US"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 Framework</a:t>
            </a:r>
            <a:endParaRPr lang="en-US" dirty="0"/>
          </a:p>
        </p:txBody>
      </p:sp>
      <p:sp>
        <p:nvSpPr>
          <p:cNvPr id="3" name="Content Placeholder 2"/>
          <p:cNvSpPr>
            <a:spLocks noGrp="1"/>
          </p:cNvSpPr>
          <p:nvPr>
            <p:ph idx="1"/>
          </p:nvPr>
        </p:nvSpPr>
        <p:spPr/>
        <p:txBody>
          <a:bodyPr/>
          <a:lstStyle/>
          <a:p>
            <a:r>
              <a:rPr lang="en-US" dirty="0" smtClean="0"/>
              <a:t>RDA is aligned with two conceptual models:</a:t>
            </a:r>
          </a:p>
          <a:p>
            <a:pPr lvl="1"/>
            <a:r>
              <a:rPr lang="en-US" dirty="0" smtClean="0"/>
              <a:t>FRBR (Functional Requirements for Bibliographic Records)</a:t>
            </a:r>
          </a:p>
          <a:p>
            <a:pPr lvl="1"/>
            <a:r>
              <a:rPr lang="en-US" dirty="0" smtClean="0"/>
              <a:t>FRAD (Functional Requirements for Authority Data)</a:t>
            </a:r>
          </a:p>
          <a:p>
            <a:r>
              <a:rPr lang="en-US" dirty="0" smtClean="0"/>
              <a:t>Entity-relationship models</a:t>
            </a:r>
          </a:p>
          <a:p>
            <a:r>
              <a:rPr lang="en-US" dirty="0" smtClean="0"/>
              <a:t>Person, Family, Corporate Body, Place</a:t>
            </a:r>
          </a:p>
          <a:p>
            <a:r>
              <a:rPr lang="en-US" dirty="0" smtClean="0"/>
              <a:t>Work, Expression</a:t>
            </a:r>
          </a:p>
          <a:p>
            <a:pPr lvl="1">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046 - Special Coded Dates</a:t>
            </a:r>
            <a:endParaRPr lang="en-US" dirty="0"/>
          </a:p>
        </p:txBody>
      </p:sp>
      <p:sp>
        <p:nvSpPr>
          <p:cNvPr id="3" name="Content Placeholder 2"/>
          <p:cNvSpPr>
            <a:spLocks noGrp="1"/>
          </p:cNvSpPr>
          <p:nvPr>
            <p:ph idx="1"/>
          </p:nvPr>
        </p:nvSpPr>
        <p:spPr>
          <a:xfrm>
            <a:off x="457200" y="1524000"/>
            <a:ext cx="8686800" cy="5029200"/>
          </a:xfrm>
        </p:spPr>
        <p:txBody>
          <a:bodyPr>
            <a:normAutofit fontScale="85000" lnSpcReduction="20000"/>
          </a:bodyPr>
          <a:lstStyle/>
          <a:p>
            <a:r>
              <a:rPr lang="en-US" dirty="0" smtClean="0"/>
              <a:t>Dates usually recorded according to </a:t>
            </a:r>
            <a:r>
              <a:rPr lang="en-US" i="1" dirty="0" smtClean="0"/>
              <a:t>Representations </a:t>
            </a:r>
            <a:r>
              <a:rPr lang="en-US" i="1" dirty="0"/>
              <a:t>of Dates and Times</a:t>
            </a:r>
            <a:r>
              <a:rPr lang="en-US" dirty="0"/>
              <a:t> (ISO 8601</a:t>
            </a:r>
            <a:r>
              <a:rPr lang="en-US" dirty="0" smtClean="0"/>
              <a:t>); no $2 used when following ISO 8601</a:t>
            </a:r>
          </a:p>
          <a:p>
            <a:r>
              <a:rPr lang="en-US" dirty="0" err="1" smtClean="0"/>
              <a:t>yyyy</a:t>
            </a:r>
            <a:r>
              <a:rPr lang="en-US" dirty="0" smtClean="0"/>
              <a:t>, </a:t>
            </a:r>
            <a:r>
              <a:rPr lang="en-US" dirty="0" err="1" smtClean="0"/>
              <a:t>yyyy</a:t>
            </a:r>
            <a:r>
              <a:rPr lang="en-US" dirty="0" smtClean="0"/>
              <a:t>-mm, or </a:t>
            </a:r>
            <a:r>
              <a:rPr lang="en-US" dirty="0" err="1" smtClean="0"/>
              <a:t>yyyymmdd</a:t>
            </a:r>
            <a:endParaRPr lang="en-US" dirty="0" smtClean="0"/>
          </a:p>
          <a:p>
            <a:pPr>
              <a:buNone/>
            </a:pPr>
            <a:endParaRPr lang="en-US" dirty="0" smtClean="0"/>
          </a:p>
          <a:p>
            <a:pPr>
              <a:buNone/>
            </a:pPr>
            <a:r>
              <a:rPr lang="en-US" dirty="0" smtClean="0"/>
              <a:t>	Year		born 1911 		      $f 1911</a:t>
            </a:r>
          </a:p>
          <a:p>
            <a:pPr>
              <a:buNone/>
            </a:pPr>
            <a:r>
              <a:rPr lang="en-US" dirty="0" smtClean="0"/>
              <a:t>	Year-Month	born April 1911	      $f 1911-04	 </a:t>
            </a:r>
          </a:p>
          <a:p>
            <a:pPr>
              <a:buNone/>
            </a:pPr>
            <a:r>
              <a:rPr lang="en-US" dirty="0" smtClean="0"/>
              <a:t>	Year-Month-Day  born April 15, 1911	      $f 19110415</a:t>
            </a:r>
          </a:p>
          <a:p>
            <a:pPr>
              <a:buNone/>
            </a:pPr>
            <a:r>
              <a:rPr lang="en-US" dirty="0" smtClean="0"/>
              <a:t>	Early A.D. Date	born 65 A.D.  	      $f 0065</a:t>
            </a:r>
          </a:p>
          <a:p>
            <a:pPr>
              <a:buNone/>
            </a:pPr>
            <a:r>
              <a:rPr lang="en-US" dirty="0" smtClean="0"/>
              <a:t>	B.C. Date		born 361 B.C.	      $f -0360</a:t>
            </a:r>
          </a:p>
          <a:p>
            <a:pPr>
              <a:buNone/>
            </a:pPr>
            <a:r>
              <a:rPr lang="en-US" dirty="0" smtClean="0"/>
              <a:t>	Century		active 20th century	      $s 19</a:t>
            </a:r>
          </a:p>
          <a:p>
            <a:pPr>
              <a:buNone/>
            </a:pP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329184" y="3"/>
            <a:ext cx="8460200" cy="6837140"/>
          </a:xfrm>
          <a:prstGeom prst="rect">
            <a:avLst/>
          </a:prstGeom>
          <a:noFill/>
          <a:ln w="9525">
            <a:noFill/>
            <a:miter lim="800000"/>
            <a:headEnd/>
            <a:tailEnd/>
          </a:ln>
        </p:spPr>
      </p:pic>
      <p:sp>
        <p:nvSpPr>
          <p:cNvPr id="3" name="TextBox 2"/>
          <p:cNvSpPr txBox="1"/>
          <p:nvPr/>
        </p:nvSpPr>
        <p:spPr>
          <a:xfrm>
            <a:off x="5943600" y="762000"/>
            <a:ext cx="2209800" cy="646331"/>
          </a:xfrm>
          <a:prstGeom prst="rect">
            <a:avLst/>
          </a:prstGeom>
          <a:noFill/>
          <a:ln>
            <a:solidFill>
              <a:schemeClr val="tx1"/>
            </a:solidFill>
          </a:ln>
        </p:spPr>
        <p:txBody>
          <a:bodyPr wrap="square" rtlCol="0">
            <a:spAutoFit/>
          </a:bodyPr>
          <a:lstStyle/>
          <a:p>
            <a:pPr algn="ctr"/>
            <a:r>
              <a:rPr lang="en-US" dirty="0" smtClean="0"/>
              <a:t>Date of Work</a:t>
            </a:r>
          </a:p>
          <a:p>
            <a:pPr algn="ctr"/>
            <a:r>
              <a:rPr lang="en-US" dirty="0" smtClean="0">
                <a:solidFill>
                  <a:srgbClr val="FF0000"/>
                </a:solidFill>
              </a:rPr>
              <a:t>046 $k $l</a:t>
            </a: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74904" y="201168"/>
            <a:ext cx="8484032" cy="6510528"/>
          </a:xfrm>
          <a:prstGeom prst="rect">
            <a:avLst/>
          </a:prstGeom>
          <a:noFill/>
          <a:ln w="9525">
            <a:noFill/>
            <a:miter lim="800000"/>
            <a:headEnd/>
            <a:tailEnd/>
          </a:ln>
        </p:spPr>
      </p:pic>
      <p:sp>
        <p:nvSpPr>
          <p:cNvPr id="3" name="TextBox 2"/>
          <p:cNvSpPr txBox="1"/>
          <p:nvPr/>
        </p:nvSpPr>
        <p:spPr>
          <a:xfrm>
            <a:off x="5257800" y="2438400"/>
            <a:ext cx="2209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Work</a:t>
            </a:r>
          </a:p>
          <a:p>
            <a:pPr algn="ctr"/>
            <a:r>
              <a:rPr lang="en-US" dirty="0" smtClean="0">
                <a:solidFill>
                  <a:srgbClr val="FF0000"/>
                </a:solidFill>
              </a:rPr>
              <a:t>046 $k $l</a:t>
            </a:r>
            <a:endParaRPr 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82880" y="0"/>
            <a:ext cx="8812530" cy="6892290"/>
          </a:xfrm>
          <a:prstGeom prst="rect">
            <a:avLst/>
          </a:prstGeom>
          <a:noFill/>
          <a:ln w="9525">
            <a:noFill/>
            <a:miter lim="800000"/>
            <a:headEnd/>
            <a:tailEnd/>
          </a:ln>
        </p:spPr>
      </p:pic>
      <p:sp>
        <p:nvSpPr>
          <p:cNvPr id="3" name="TextBox 2"/>
          <p:cNvSpPr txBox="1"/>
          <p:nvPr/>
        </p:nvSpPr>
        <p:spPr>
          <a:xfrm>
            <a:off x="5943600" y="762000"/>
            <a:ext cx="2209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Promulgation of a Law, Etc.</a:t>
            </a:r>
          </a:p>
          <a:p>
            <a:pPr algn="ctr"/>
            <a:r>
              <a:rPr lang="en-US" dirty="0" smtClean="0">
                <a:solidFill>
                  <a:srgbClr val="FF0000"/>
                </a:solidFill>
              </a:rPr>
              <a:t>046 $k $l</a:t>
            </a:r>
            <a:endParaRPr lang="en-US"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38328" y="7"/>
            <a:ext cx="8480489" cy="6830378"/>
          </a:xfrm>
          <a:prstGeom prst="rect">
            <a:avLst/>
          </a:prstGeom>
          <a:noFill/>
          <a:ln w="9525">
            <a:noFill/>
            <a:miter lim="800000"/>
            <a:headEnd/>
            <a:tailEnd/>
          </a:ln>
        </p:spPr>
      </p:pic>
      <p:sp>
        <p:nvSpPr>
          <p:cNvPr id="3" name="TextBox 2"/>
          <p:cNvSpPr txBox="1"/>
          <p:nvPr/>
        </p:nvSpPr>
        <p:spPr>
          <a:xfrm>
            <a:off x="5943600" y="838200"/>
            <a:ext cx="2209800" cy="923330"/>
          </a:xfrm>
          <a:prstGeom prst="rect">
            <a:avLst/>
          </a:prstGeom>
          <a:noFill/>
          <a:ln>
            <a:solidFill>
              <a:schemeClr val="tx1"/>
            </a:solidFill>
          </a:ln>
        </p:spPr>
        <p:txBody>
          <a:bodyPr wrap="square" rtlCol="0">
            <a:spAutoFit/>
          </a:bodyPr>
          <a:lstStyle/>
          <a:p>
            <a:pPr algn="ctr"/>
            <a:r>
              <a:rPr lang="en-US" dirty="0" smtClean="0"/>
              <a:t>Date of Expression of a Religious Work</a:t>
            </a:r>
          </a:p>
          <a:p>
            <a:pPr algn="ctr"/>
            <a:r>
              <a:rPr lang="en-US" dirty="0" smtClean="0">
                <a:solidFill>
                  <a:srgbClr val="FF0000"/>
                </a:solidFill>
              </a:rPr>
              <a:t>046 $k $l</a:t>
            </a:r>
            <a:endParaRPr lang="en-US"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29184" y="3"/>
            <a:ext cx="8480489" cy="6837140"/>
          </a:xfrm>
          <a:prstGeom prst="rect">
            <a:avLst/>
          </a:prstGeom>
          <a:noFill/>
          <a:ln w="9525">
            <a:noFill/>
            <a:miter lim="800000"/>
            <a:headEnd/>
            <a:tailEnd/>
          </a:ln>
        </p:spPr>
      </p:pic>
      <p:sp>
        <p:nvSpPr>
          <p:cNvPr id="3" name="TextBox 2"/>
          <p:cNvSpPr txBox="1"/>
          <p:nvPr/>
        </p:nvSpPr>
        <p:spPr>
          <a:xfrm>
            <a:off x="5943600" y="914400"/>
            <a:ext cx="2209800" cy="646331"/>
          </a:xfrm>
          <a:prstGeom prst="rect">
            <a:avLst/>
          </a:prstGeom>
          <a:noFill/>
          <a:ln>
            <a:solidFill>
              <a:schemeClr val="tx1"/>
            </a:solidFill>
          </a:ln>
        </p:spPr>
        <p:txBody>
          <a:bodyPr wrap="square" rtlCol="0">
            <a:spAutoFit/>
          </a:bodyPr>
          <a:lstStyle/>
          <a:p>
            <a:pPr algn="ctr"/>
            <a:r>
              <a:rPr lang="en-US" dirty="0" smtClean="0"/>
              <a:t>Date of Expression</a:t>
            </a:r>
          </a:p>
          <a:p>
            <a:pPr algn="ctr"/>
            <a:r>
              <a:rPr lang="en-US" dirty="0" smtClean="0">
                <a:solidFill>
                  <a:srgbClr val="FF0000"/>
                </a:solidFill>
              </a:rPr>
              <a:t>046 $k $l</a:t>
            </a:r>
            <a:endParaRPr 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cstate="print"/>
          <a:srcRect/>
          <a:stretch>
            <a:fillRect/>
          </a:stretch>
        </p:blipFill>
        <p:spPr bwMode="auto">
          <a:xfrm>
            <a:off x="0" y="380999"/>
            <a:ext cx="9151315" cy="6122822"/>
          </a:xfrm>
          <a:prstGeom prst="rect">
            <a:avLst/>
          </a:prstGeom>
          <a:noFill/>
          <a:ln w="9525">
            <a:noFill/>
            <a:miter lim="800000"/>
            <a:headEnd/>
            <a:tailEnd/>
          </a:ln>
        </p:spPr>
      </p:pic>
      <p:pic>
        <p:nvPicPr>
          <p:cNvPr id="37892" name="Picture 4"/>
          <p:cNvPicPr>
            <a:picLocks noChangeAspect="1" noChangeArrowheads="1"/>
          </p:cNvPicPr>
          <p:nvPr/>
        </p:nvPicPr>
        <p:blipFill>
          <a:blip r:embed="rId4" cstate="print"/>
          <a:srcRect/>
          <a:stretch>
            <a:fillRect/>
          </a:stretch>
        </p:blipFill>
        <p:spPr bwMode="auto">
          <a:xfrm>
            <a:off x="2819399" y="1142999"/>
            <a:ext cx="512064" cy="210850"/>
          </a:xfrm>
          <a:prstGeom prst="rect">
            <a:avLst/>
          </a:prstGeom>
          <a:noFill/>
          <a:ln w="9525">
            <a:noFill/>
            <a:miter lim="800000"/>
            <a:headEnd/>
            <a:tailEnd/>
          </a:ln>
        </p:spPr>
      </p:pic>
      <p:pic>
        <p:nvPicPr>
          <p:cNvPr id="37893" name="Picture 5"/>
          <p:cNvPicPr>
            <a:picLocks noChangeAspect="1" noChangeArrowheads="1"/>
          </p:cNvPicPr>
          <p:nvPr/>
        </p:nvPicPr>
        <p:blipFill>
          <a:blip r:embed="rId5" cstate="print"/>
          <a:srcRect/>
          <a:stretch>
            <a:fillRect/>
          </a:stretch>
        </p:blipFill>
        <p:spPr bwMode="auto">
          <a:xfrm>
            <a:off x="8439912" y="457200"/>
            <a:ext cx="676656" cy="238819"/>
          </a:xfrm>
          <a:prstGeom prst="rect">
            <a:avLst/>
          </a:prstGeom>
          <a:noFill/>
          <a:ln w="9525">
            <a:noFill/>
            <a:miter lim="800000"/>
            <a:headEnd/>
            <a:tailEnd/>
          </a:ln>
        </p:spPr>
      </p:pic>
      <p:sp>
        <p:nvSpPr>
          <p:cNvPr id="5" name="TextBox 4"/>
          <p:cNvSpPr txBox="1"/>
          <p:nvPr/>
        </p:nvSpPr>
        <p:spPr>
          <a:xfrm>
            <a:off x="5715000" y="152400"/>
            <a:ext cx="20574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Birth/Date of Death</a:t>
            </a:r>
          </a:p>
          <a:p>
            <a:pPr algn="ctr"/>
            <a:r>
              <a:rPr lang="en-US" dirty="0" smtClean="0">
                <a:solidFill>
                  <a:srgbClr val="FF0000"/>
                </a:solidFill>
              </a:rPr>
              <a:t>046 $f $g</a:t>
            </a:r>
            <a:endParaRPr lang="en-US"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01752" y="152400"/>
            <a:ext cx="8599932" cy="6563106"/>
          </a:xfrm>
          <a:prstGeom prst="rect">
            <a:avLst/>
          </a:prstGeom>
          <a:noFill/>
          <a:ln w="9525">
            <a:noFill/>
            <a:miter lim="800000"/>
            <a:headEnd/>
            <a:tailEnd/>
          </a:ln>
        </p:spPr>
      </p:pic>
      <p:sp>
        <p:nvSpPr>
          <p:cNvPr id="3" name="TextBox 2"/>
          <p:cNvSpPr txBox="1"/>
          <p:nvPr/>
        </p:nvSpPr>
        <p:spPr>
          <a:xfrm>
            <a:off x="5791200" y="192024"/>
            <a:ext cx="1905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Birth/Date of Death</a:t>
            </a:r>
          </a:p>
          <a:p>
            <a:pPr algn="ctr"/>
            <a:r>
              <a:rPr lang="en-US" dirty="0" smtClean="0">
                <a:solidFill>
                  <a:srgbClr val="FF0000"/>
                </a:solidFill>
              </a:rPr>
              <a:t>046 $f $g</a:t>
            </a:r>
            <a:endParaRPr lang="en-US"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20040" y="3"/>
            <a:ext cx="8460200" cy="6837140"/>
          </a:xfrm>
          <a:prstGeom prst="rect">
            <a:avLst/>
          </a:prstGeom>
          <a:noFill/>
          <a:ln w="9525">
            <a:noFill/>
            <a:miter lim="800000"/>
            <a:headEnd/>
            <a:tailEnd/>
          </a:ln>
        </p:spPr>
      </p:pic>
      <p:sp>
        <p:nvSpPr>
          <p:cNvPr id="3" name="TextBox 2"/>
          <p:cNvSpPr txBox="1"/>
          <p:nvPr/>
        </p:nvSpPr>
        <p:spPr>
          <a:xfrm>
            <a:off x="5867400" y="762000"/>
            <a:ext cx="2209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Establishment</a:t>
            </a:r>
          </a:p>
          <a:p>
            <a:pPr algn="ctr"/>
            <a:r>
              <a:rPr lang="en-US" dirty="0" smtClean="0">
                <a:solidFill>
                  <a:srgbClr val="FF0000"/>
                </a:solidFill>
              </a:rPr>
              <a:t>046 $s</a:t>
            </a: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9184" y="8"/>
            <a:ext cx="8480489" cy="6857429"/>
          </a:xfrm>
          <a:prstGeom prst="rect">
            <a:avLst/>
          </a:prstGeom>
          <a:noFill/>
          <a:ln w="9525">
            <a:noFill/>
            <a:miter lim="800000"/>
            <a:headEnd/>
            <a:tailEnd/>
          </a:ln>
        </p:spPr>
      </p:pic>
      <p:sp>
        <p:nvSpPr>
          <p:cNvPr id="3" name="TextBox 2"/>
          <p:cNvSpPr txBox="1"/>
          <p:nvPr/>
        </p:nvSpPr>
        <p:spPr>
          <a:xfrm>
            <a:off x="5943600" y="685800"/>
            <a:ext cx="2209800" cy="1200329"/>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Establishment/Date of Termination</a:t>
            </a:r>
          </a:p>
          <a:p>
            <a:pPr algn="ctr"/>
            <a:r>
              <a:rPr lang="en-US" dirty="0" smtClean="0">
                <a:solidFill>
                  <a:srgbClr val="FF0000"/>
                </a:solidFill>
              </a:rPr>
              <a:t>046 $s $t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Entities and Attributes</a:t>
            </a:r>
            <a:endParaRPr lang="en-US" dirty="0"/>
          </a:p>
        </p:txBody>
      </p:sp>
      <p:sp>
        <p:nvSpPr>
          <p:cNvPr id="3" name="Content Placeholder 2"/>
          <p:cNvSpPr>
            <a:spLocks noGrp="1"/>
          </p:cNvSpPr>
          <p:nvPr>
            <p:ph idx="1"/>
          </p:nvPr>
        </p:nvSpPr>
        <p:spPr>
          <a:xfrm>
            <a:off x="304800" y="1219200"/>
            <a:ext cx="8534400" cy="5638800"/>
          </a:xfrm>
        </p:spPr>
        <p:txBody>
          <a:bodyPr>
            <a:normAutofit fontScale="92500" lnSpcReduction="20000"/>
          </a:bodyPr>
          <a:lstStyle/>
          <a:p>
            <a:pPr>
              <a:spcAft>
                <a:spcPts val="1200"/>
              </a:spcAft>
            </a:pPr>
            <a:r>
              <a:rPr lang="en-US" dirty="0" smtClean="0"/>
              <a:t>Each entity has various attributes, e.g.</a:t>
            </a:r>
          </a:p>
          <a:p>
            <a:pPr>
              <a:buNone/>
            </a:pPr>
            <a:r>
              <a:rPr lang="en-US" dirty="0" smtClean="0"/>
              <a:t>		</a:t>
            </a:r>
            <a:r>
              <a:rPr lang="en-US" b="1" dirty="0" smtClean="0"/>
              <a:t>Person:</a:t>
            </a:r>
            <a:r>
              <a:rPr lang="en-US" dirty="0" smtClean="0"/>
              <a:t> Gender, Date of Birth, Date of Death, 	Place of Birth, Associated Country, Affiliation, 	Language, Profession/Occupation, etc.</a:t>
            </a:r>
          </a:p>
          <a:p>
            <a:pPr>
              <a:spcBef>
                <a:spcPts val="0"/>
              </a:spcBef>
              <a:buNone/>
            </a:pPr>
            <a:endParaRPr lang="en-US" dirty="0"/>
          </a:p>
          <a:p>
            <a:pPr>
              <a:spcAft>
                <a:spcPts val="600"/>
              </a:spcAft>
            </a:pPr>
            <a:r>
              <a:rPr lang="en-US" dirty="0" smtClean="0"/>
              <a:t>Entities can have relationships with other entities, e.g.</a:t>
            </a:r>
            <a:endParaRPr lang="en-US" dirty="0"/>
          </a:p>
          <a:p>
            <a:pPr>
              <a:buNone/>
            </a:pPr>
            <a:r>
              <a:rPr lang="en-US" dirty="0" smtClean="0"/>
              <a:t>		</a:t>
            </a:r>
            <a:r>
              <a:rPr lang="en-US" b="1" dirty="0" smtClean="0"/>
              <a:t>Corporate Body</a:t>
            </a:r>
            <a:r>
              <a:rPr lang="en-US" dirty="0" smtClean="0"/>
              <a:t> </a:t>
            </a:r>
            <a:r>
              <a:rPr lang="en-US" b="1" dirty="0" smtClean="0"/>
              <a:t>B</a:t>
            </a:r>
            <a:r>
              <a:rPr lang="en-US" dirty="0" smtClean="0"/>
              <a:t> </a:t>
            </a:r>
            <a:r>
              <a:rPr lang="en-US" i="1" dirty="0" smtClean="0"/>
              <a:t>is the successor of </a:t>
            </a:r>
            <a:r>
              <a:rPr lang="en-US" dirty="0" smtClean="0"/>
              <a:t>	</a:t>
            </a:r>
            <a:r>
              <a:rPr lang="en-US" b="1" dirty="0" smtClean="0"/>
              <a:t>Corporate Body A</a:t>
            </a:r>
          </a:p>
          <a:p>
            <a:pPr>
              <a:buNone/>
            </a:pPr>
            <a:r>
              <a:rPr lang="en-US" b="1" dirty="0"/>
              <a:t>	</a:t>
            </a:r>
            <a:r>
              <a:rPr lang="en-US" b="1" dirty="0" smtClean="0"/>
              <a:t>	Person </a:t>
            </a:r>
            <a:r>
              <a:rPr lang="en-US" i="1" dirty="0" smtClean="0"/>
              <a:t>is the founder of</a:t>
            </a:r>
            <a:r>
              <a:rPr lang="en-US" dirty="0" smtClean="0"/>
              <a:t> </a:t>
            </a:r>
            <a:r>
              <a:rPr lang="en-US" b="1" dirty="0" smtClean="0"/>
              <a:t>Corporate Body</a:t>
            </a:r>
          </a:p>
          <a:p>
            <a:pPr>
              <a:buNone/>
            </a:pPr>
            <a:r>
              <a:rPr lang="en-US" b="1" dirty="0" smtClean="0"/>
              <a:t>		Work A </a:t>
            </a:r>
            <a:r>
              <a:rPr lang="en-US" i="1" dirty="0" smtClean="0"/>
              <a:t>was adapted into </a:t>
            </a:r>
            <a:r>
              <a:rPr lang="en-US" b="1" dirty="0" smtClean="0"/>
              <a:t>Work B</a:t>
            </a:r>
          </a:p>
          <a:p>
            <a:pPr>
              <a:buNone/>
            </a:pPr>
            <a:r>
              <a:rPr lang="en-US" b="1" dirty="0"/>
              <a:t>	</a:t>
            </a:r>
            <a:r>
              <a:rPr lang="en-US" b="1" dirty="0" smtClean="0"/>
              <a:t>	Person </a:t>
            </a:r>
            <a:r>
              <a:rPr lang="en-US" i="1" dirty="0" smtClean="0"/>
              <a:t>is the translator of </a:t>
            </a:r>
            <a:r>
              <a:rPr lang="en-US" b="1" dirty="0" smtClean="0"/>
              <a:t>Expression of Work</a:t>
            </a:r>
            <a:r>
              <a:rPr lang="en-US" b="1" dirty="0"/>
              <a:t>	</a:t>
            </a:r>
            <a:r>
              <a:rPr lang="en-US" b="1" dirty="0" smtClean="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84048" y="109728"/>
            <a:ext cx="8321040" cy="6760845"/>
          </a:xfrm>
          <a:prstGeom prst="rect">
            <a:avLst/>
          </a:prstGeom>
          <a:noFill/>
          <a:ln w="9525">
            <a:noFill/>
            <a:miter lim="800000"/>
            <a:headEnd/>
            <a:tailEnd/>
          </a:ln>
        </p:spPr>
      </p:pic>
      <p:sp>
        <p:nvSpPr>
          <p:cNvPr id="3" name="TextBox 2"/>
          <p:cNvSpPr txBox="1"/>
          <p:nvPr/>
        </p:nvSpPr>
        <p:spPr>
          <a:xfrm>
            <a:off x="5867400" y="990600"/>
            <a:ext cx="2209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Period of Activity</a:t>
            </a:r>
          </a:p>
          <a:p>
            <a:pPr algn="ctr"/>
            <a:r>
              <a:rPr lang="en-US" dirty="0" smtClean="0">
                <a:solidFill>
                  <a:srgbClr val="FF0000"/>
                </a:solidFill>
              </a:rPr>
              <a:t>046 $s $t</a:t>
            </a:r>
            <a:endParaRPr lang="en-US" dirty="0">
              <a:solidFill>
                <a:srgbClr val="FF0000"/>
              </a:solidFill>
            </a:endParaRPr>
          </a:p>
        </p:txBody>
      </p:sp>
      <p:sp>
        <p:nvSpPr>
          <p:cNvPr id="4" name="TextBox 3"/>
          <p:cNvSpPr txBox="1"/>
          <p:nvPr/>
        </p:nvSpPr>
        <p:spPr>
          <a:xfrm>
            <a:off x="2971800" y="5791200"/>
            <a:ext cx="3733800" cy="369332"/>
          </a:xfrm>
          <a:prstGeom prst="rect">
            <a:avLst/>
          </a:prstGeom>
          <a:noFill/>
          <a:ln>
            <a:solidFill>
              <a:schemeClr val="tx1"/>
            </a:solidFill>
          </a:ln>
        </p:spPr>
        <p:txBody>
          <a:bodyPr wrap="square" rtlCol="0">
            <a:spAutoFit/>
          </a:bodyPr>
          <a:lstStyle/>
          <a:p>
            <a:pPr algn="ctr"/>
            <a:r>
              <a:rPr lang="en-US" dirty="0" smtClean="0"/>
              <a:t>active 21st century  =   046 $s 20</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155448" y="7"/>
            <a:ext cx="8826246" cy="6899148"/>
          </a:xfrm>
          <a:prstGeom prst="rect">
            <a:avLst/>
          </a:prstGeom>
          <a:noFill/>
          <a:ln w="9525">
            <a:noFill/>
            <a:miter lim="800000"/>
            <a:headEnd/>
            <a:tailEnd/>
          </a:ln>
        </p:spPr>
      </p:pic>
      <p:sp>
        <p:nvSpPr>
          <p:cNvPr id="3" name="TextBox 2"/>
          <p:cNvSpPr txBox="1"/>
          <p:nvPr/>
        </p:nvSpPr>
        <p:spPr>
          <a:xfrm>
            <a:off x="5486400" y="609600"/>
            <a:ext cx="32766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Associated with the Family</a:t>
            </a:r>
          </a:p>
          <a:p>
            <a:pPr algn="ctr"/>
            <a:r>
              <a:rPr lang="en-US" dirty="0" smtClean="0">
                <a:solidFill>
                  <a:srgbClr val="FF0000"/>
                </a:solidFill>
              </a:rPr>
              <a:t>046 $s $t</a:t>
            </a:r>
            <a:endParaRPr lang="en-US"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04800" y="182880"/>
            <a:ext cx="8599932" cy="6563106"/>
          </a:xfrm>
          <a:prstGeom prst="rect">
            <a:avLst/>
          </a:prstGeom>
          <a:noFill/>
          <a:ln w="9525">
            <a:noFill/>
            <a:miter lim="800000"/>
            <a:headEnd/>
            <a:tailEnd/>
          </a:ln>
        </p:spPr>
      </p:pic>
      <p:sp>
        <p:nvSpPr>
          <p:cNvPr id="3" name="TextBox 2"/>
          <p:cNvSpPr txBox="1"/>
          <p:nvPr/>
        </p:nvSpPr>
        <p:spPr>
          <a:xfrm>
            <a:off x="5029200" y="2743200"/>
            <a:ext cx="2438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Conference, Etc.</a:t>
            </a:r>
          </a:p>
          <a:p>
            <a:pPr algn="ctr"/>
            <a:r>
              <a:rPr lang="en-US" dirty="0" smtClean="0">
                <a:solidFill>
                  <a:srgbClr val="FF0000"/>
                </a:solidFill>
              </a:rPr>
              <a:t>046 $s $t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28600" y="118872"/>
            <a:ext cx="8698516" cy="6675120"/>
          </a:xfrm>
          <a:prstGeom prst="rect">
            <a:avLst/>
          </a:prstGeom>
          <a:noFill/>
          <a:ln w="9525">
            <a:noFill/>
            <a:miter lim="800000"/>
            <a:headEnd/>
            <a:tailEnd/>
          </a:ln>
        </p:spPr>
      </p:pic>
      <p:sp>
        <p:nvSpPr>
          <p:cNvPr id="3" name="TextBox 2"/>
          <p:cNvSpPr txBox="1"/>
          <p:nvPr/>
        </p:nvSpPr>
        <p:spPr>
          <a:xfrm>
            <a:off x="4800600" y="914400"/>
            <a:ext cx="2438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Conference, Etc.</a:t>
            </a:r>
          </a:p>
          <a:p>
            <a:pPr algn="ctr"/>
            <a:r>
              <a:rPr lang="en-US" dirty="0" smtClean="0">
                <a:solidFill>
                  <a:srgbClr val="FF0000"/>
                </a:solidFill>
              </a:rPr>
              <a:t>046 $s $t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28600" y="146304"/>
            <a:ext cx="8698516" cy="6654260"/>
          </a:xfrm>
          <a:prstGeom prst="rect">
            <a:avLst/>
          </a:prstGeom>
          <a:noFill/>
          <a:ln w="9525">
            <a:noFill/>
            <a:miter lim="800000"/>
            <a:headEnd/>
            <a:tailEnd/>
          </a:ln>
        </p:spPr>
      </p:pic>
      <p:sp>
        <p:nvSpPr>
          <p:cNvPr id="3" name="TextBox 2"/>
          <p:cNvSpPr txBox="1"/>
          <p:nvPr/>
        </p:nvSpPr>
        <p:spPr>
          <a:xfrm>
            <a:off x="4724400" y="2743200"/>
            <a:ext cx="2438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Conference, Etc.</a:t>
            </a:r>
          </a:p>
          <a:p>
            <a:pPr algn="ctr"/>
            <a:r>
              <a:rPr lang="en-US" dirty="0" smtClean="0">
                <a:solidFill>
                  <a:srgbClr val="FF0000"/>
                </a:solidFill>
              </a:rPr>
              <a:t>046 $s $t</a:t>
            </a:r>
            <a:endParaRPr lang="en-US"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046 - Special Coded Dates</a:t>
            </a:r>
            <a:endParaRPr lang="en-US" dirty="0"/>
          </a:p>
        </p:txBody>
      </p:sp>
      <p:sp>
        <p:nvSpPr>
          <p:cNvPr id="3" name="Content Placeholder 2"/>
          <p:cNvSpPr>
            <a:spLocks noGrp="1"/>
          </p:cNvSpPr>
          <p:nvPr>
            <p:ph idx="1"/>
          </p:nvPr>
        </p:nvSpPr>
        <p:spPr>
          <a:xfrm>
            <a:off x="990600" y="1066800"/>
            <a:ext cx="7772400" cy="5791200"/>
          </a:xfrm>
        </p:spPr>
        <p:txBody>
          <a:bodyPr>
            <a:noAutofit/>
          </a:bodyPr>
          <a:lstStyle/>
          <a:p>
            <a:r>
              <a:rPr lang="en-US" sz="2400" dirty="0" smtClean="0"/>
              <a:t>Some types of RDA dates can’t be coded with ISO 8601, e.g.</a:t>
            </a:r>
          </a:p>
          <a:p>
            <a:endParaRPr lang="en-US" sz="2400" dirty="0" smtClean="0"/>
          </a:p>
          <a:p>
            <a:pPr>
              <a:buNone/>
            </a:pPr>
            <a:r>
              <a:rPr lang="en-US" sz="2400" dirty="0" smtClean="0"/>
              <a:t>	Probable dates:   </a:t>
            </a:r>
            <a:r>
              <a:rPr lang="en-US" sz="2400" dirty="0" smtClean="0">
                <a:solidFill>
                  <a:schemeClr val="tx2"/>
                </a:solidFill>
              </a:rPr>
              <a:t>1816?</a:t>
            </a:r>
          </a:p>
          <a:p>
            <a:pPr>
              <a:buNone/>
            </a:pPr>
            <a:r>
              <a:rPr lang="en-US" sz="2400" dirty="0" smtClean="0"/>
              <a:t>	Approximate dates:   </a:t>
            </a:r>
            <a:r>
              <a:rPr lang="en-US" sz="2400" dirty="0" smtClean="0">
                <a:solidFill>
                  <a:schemeClr val="tx2"/>
                </a:solidFill>
              </a:rPr>
              <a:t>approximately 931</a:t>
            </a:r>
          </a:p>
          <a:p>
            <a:pPr>
              <a:buNone/>
            </a:pPr>
            <a:r>
              <a:rPr lang="en-US" sz="2400" dirty="0" smtClean="0"/>
              <a:t>	Date known to be either one of two years:   </a:t>
            </a:r>
            <a:r>
              <a:rPr lang="en-US" sz="2400" dirty="0" smtClean="0">
                <a:solidFill>
                  <a:schemeClr val="tx2"/>
                </a:solidFill>
              </a:rPr>
              <a:t>1666 or 1667</a:t>
            </a:r>
          </a:p>
          <a:p>
            <a:pPr>
              <a:buNone/>
            </a:pPr>
            <a:endParaRPr lang="en-US" sz="2400" dirty="0" smtClean="0"/>
          </a:p>
          <a:p>
            <a:r>
              <a:rPr lang="en-US" sz="2400" dirty="0" smtClean="0"/>
              <a:t>Extended Date-Time Format (EDTF) was created by LC to allow encoding more complex dates</a:t>
            </a:r>
          </a:p>
          <a:p>
            <a:pPr>
              <a:buNone/>
            </a:pPr>
            <a:r>
              <a:rPr lang="en-US" sz="2400" dirty="0" smtClean="0"/>
              <a:t>	http://www.loc.gov/standards/datetime/</a:t>
            </a:r>
            <a:endParaRPr lang="en-US" sz="21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619125" y="304800"/>
            <a:ext cx="7905750" cy="6248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046 - Special Coded Dates</a:t>
            </a:r>
            <a:endParaRPr lang="en-US" dirty="0"/>
          </a:p>
        </p:txBody>
      </p:sp>
      <p:sp>
        <p:nvSpPr>
          <p:cNvPr id="3" name="Content Placeholder 2"/>
          <p:cNvSpPr>
            <a:spLocks noGrp="1"/>
          </p:cNvSpPr>
          <p:nvPr>
            <p:ph idx="1"/>
          </p:nvPr>
        </p:nvSpPr>
        <p:spPr>
          <a:xfrm>
            <a:off x="990600" y="1066800"/>
            <a:ext cx="7772400" cy="5791200"/>
          </a:xfrm>
        </p:spPr>
        <p:txBody>
          <a:bodyPr>
            <a:noAutofit/>
          </a:bodyPr>
          <a:lstStyle/>
          <a:p>
            <a:r>
              <a:rPr lang="en-US" sz="2400" dirty="0" smtClean="0"/>
              <a:t>In EDTF, the characters ? and ~ are used to mean "uncertain" and "approximate" respectively. These characters may occur only at the end of the date string and apply to the entire date.</a:t>
            </a:r>
          </a:p>
          <a:p>
            <a:r>
              <a:rPr lang="en-US" sz="2400" dirty="0" smtClean="0"/>
              <a:t>Square brackets surrounding two dates separated by a comma are used to mean either one of the two dates.</a:t>
            </a:r>
          </a:p>
          <a:p>
            <a:r>
              <a:rPr lang="en-US" sz="2400" dirty="0" smtClean="0"/>
              <a:t>$2 source code is included in 046 when the standard used is anything other than ISO 8601.  For EDTF, use $2 </a:t>
            </a:r>
            <a:r>
              <a:rPr lang="en-US" sz="2400" dirty="0" err="1" smtClean="0"/>
              <a:t>edtf</a:t>
            </a:r>
            <a:endParaRPr lang="en-US" sz="2400" dirty="0" smtClean="0"/>
          </a:p>
          <a:p>
            <a:endParaRPr lang="en-US" sz="2400" dirty="0" smtClean="0"/>
          </a:p>
          <a:p>
            <a:pPr>
              <a:buNone/>
            </a:pPr>
            <a:r>
              <a:rPr lang="en-US" sz="2400" dirty="0" smtClean="0"/>
              <a:t>	EXAMPLES</a:t>
            </a:r>
          </a:p>
          <a:p>
            <a:pPr>
              <a:buNone/>
            </a:pPr>
            <a:r>
              <a:rPr lang="en-US" sz="2400" dirty="0" smtClean="0"/>
              <a:t>	probably born 1848:  	046   $f 1848? $2 </a:t>
            </a:r>
            <a:r>
              <a:rPr lang="en-US" sz="2400" dirty="0" err="1" smtClean="0"/>
              <a:t>edtf</a:t>
            </a:r>
            <a:endParaRPr lang="en-US" sz="2400" dirty="0" smtClean="0"/>
          </a:p>
          <a:p>
            <a:pPr>
              <a:buNone/>
            </a:pPr>
            <a:r>
              <a:rPr lang="en-US" sz="2400" dirty="0" smtClean="0"/>
              <a:t>  	born approximately 1848:	046   $f 1848~ $2 </a:t>
            </a:r>
            <a:r>
              <a:rPr lang="en-US" sz="2400" dirty="0" err="1" smtClean="0"/>
              <a:t>edtf</a:t>
            </a:r>
            <a:endParaRPr lang="en-US" sz="2400" dirty="0" smtClean="0"/>
          </a:p>
          <a:p>
            <a:pPr>
              <a:buNone/>
            </a:pPr>
            <a:r>
              <a:rPr lang="en-US" sz="2400" dirty="0" smtClean="0"/>
              <a:t>	born either 1848 or 1849:	046   $f [1848,1849] $2 </a:t>
            </a:r>
            <a:r>
              <a:rPr lang="en-US" sz="2400" dirty="0" err="1" smtClean="0"/>
              <a:t>edtf</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00075" y="219075"/>
            <a:ext cx="7943850" cy="6419850"/>
          </a:xfrm>
          <a:prstGeom prst="rect">
            <a:avLst/>
          </a:prstGeom>
          <a:noFill/>
          <a:ln w="9525">
            <a:noFill/>
            <a:miter lim="800000"/>
            <a:headEnd/>
            <a:tailEnd/>
          </a:ln>
        </p:spPr>
      </p:pic>
      <p:sp>
        <p:nvSpPr>
          <p:cNvPr id="3" name="TextBox 2"/>
          <p:cNvSpPr txBox="1"/>
          <p:nvPr/>
        </p:nvSpPr>
        <p:spPr>
          <a:xfrm>
            <a:off x="5715000" y="152400"/>
            <a:ext cx="2209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Birth/Date of Death</a:t>
            </a:r>
          </a:p>
          <a:p>
            <a:pPr algn="ctr"/>
            <a:r>
              <a:rPr lang="en-US" dirty="0" smtClean="0">
                <a:solidFill>
                  <a:srgbClr val="FF0000"/>
                </a:solidFill>
              </a:rPr>
              <a:t>046 $f $g</a:t>
            </a:r>
            <a:endParaRPr lang="en-US"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00075" y="231775"/>
            <a:ext cx="7943850" cy="6394450"/>
          </a:xfrm>
          <a:prstGeom prst="rect">
            <a:avLst/>
          </a:prstGeom>
          <a:noFill/>
          <a:ln w="9525">
            <a:noFill/>
            <a:miter lim="800000"/>
            <a:headEnd/>
            <a:tailEnd/>
          </a:ln>
        </p:spPr>
      </p:pic>
      <p:sp>
        <p:nvSpPr>
          <p:cNvPr id="3" name="TextBox 2"/>
          <p:cNvSpPr txBox="1"/>
          <p:nvPr/>
        </p:nvSpPr>
        <p:spPr>
          <a:xfrm>
            <a:off x="5791200" y="192024"/>
            <a:ext cx="2209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Birth/Date of Death</a:t>
            </a:r>
          </a:p>
          <a:p>
            <a:pPr algn="ctr"/>
            <a:r>
              <a:rPr lang="en-US" dirty="0" smtClean="0">
                <a:solidFill>
                  <a:srgbClr val="FF0000"/>
                </a:solidFill>
              </a:rPr>
              <a:t>046 $f $g</a:t>
            </a: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21 Authority Format</a:t>
            </a:r>
            <a:endParaRPr lang="en-US" dirty="0"/>
          </a:p>
        </p:txBody>
      </p:sp>
      <p:sp>
        <p:nvSpPr>
          <p:cNvPr id="3" name="Content Placeholder 2"/>
          <p:cNvSpPr>
            <a:spLocks noGrp="1"/>
          </p:cNvSpPr>
          <p:nvPr>
            <p:ph idx="1"/>
          </p:nvPr>
        </p:nvSpPr>
        <p:spPr/>
        <p:txBody>
          <a:bodyPr/>
          <a:lstStyle/>
          <a:p>
            <a:r>
              <a:rPr lang="en-US" dirty="0" smtClean="0"/>
              <a:t>New fields and subfields to record attributes</a:t>
            </a:r>
          </a:p>
          <a:p>
            <a:r>
              <a:rPr lang="en-US" dirty="0" smtClean="0"/>
              <a:t>New subfields and codes to explicitly record the nature of relationships</a:t>
            </a:r>
          </a:p>
          <a:p>
            <a:r>
              <a:rPr lang="en-US" dirty="0" smtClean="0"/>
              <a:t>LC-PCC Policy Statements, NACO documentation, and PCC best practices and guidelines have been developed</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457200" y="128016"/>
            <a:ext cx="8221885" cy="6644545"/>
          </a:xfrm>
          <a:prstGeom prst="rect">
            <a:avLst/>
          </a:prstGeom>
          <a:noFill/>
          <a:ln w="9525">
            <a:noFill/>
            <a:miter lim="800000"/>
            <a:headEnd/>
            <a:tailEnd/>
          </a:ln>
        </p:spPr>
      </p:pic>
      <p:sp>
        <p:nvSpPr>
          <p:cNvPr id="3" name="TextBox 2"/>
          <p:cNvSpPr txBox="1"/>
          <p:nvPr/>
        </p:nvSpPr>
        <p:spPr>
          <a:xfrm>
            <a:off x="5791200" y="173736"/>
            <a:ext cx="2209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Death</a:t>
            </a:r>
          </a:p>
          <a:p>
            <a:pPr algn="ctr"/>
            <a:r>
              <a:rPr lang="en-US" dirty="0" smtClean="0">
                <a:solidFill>
                  <a:srgbClr val="FF0000"/>
                </a:solidFill>
              </a:rPr>
              <a:t>046 $g</a:t>
            </a:r>
            <a:endParaRPr lang="en-US"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7" y="182880"/>
            <a:ext cx="9143993" cy="6470477"/>
          </a:xfrm>
          <a:prstGeom prst="rect">
            <a:avLst/>
          </a:prstGeom>
          <a:noFill/>
          <a:ln w="9525">
            <a:noFill/>
            <a:miter lim="800000"/>
            <a:headEnd/>
            <a:tailEnd/>
          </a:ln>
        </p:spPr>
      </p:pic>
      <p:sp>
        <p:nvSpPr>
          <p:cNvPr id="5" name="TextBox 4"/>
          <p:cNvSpPr txBox="1"/>
          <p:nvPr/>
        </p:nvSpPr>
        <p:spPr>
          <a:xfrm>
            <a:off x="5943600" y="1066800"/>
            <a:ext cx="2438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Date of Conference, Etc.</a:t>
            </a:r>
          </a:p>
          <a:p>
            <a:pPr algn="ctr"/>
            <a:r>
              <a:rPr lang="en-US" dirty="0" smtClean="0">
                <a:solidFill>
                  <a:srgbClr val="FF0000"/>
                </a:solidFill>
              </a:rPr>
              <a:t>046 $s $t</a:t>
            </a:r>
            <a:endParaRPr lang="en-US" dirty="0">
              <a:solidFill>
                <a:srgbClr val="FF0000"/>
              </a:solidFill>
            </a:endParaRPr>
          </a:p>
        </p:txBody>
      </p:sp>
      <p:pic>
        <p:nvPicPr>
          <p:cNvPr id="15363" name="Picture 3"/>
          <p:cNvPicPr>
            <a:picLocks noChangeAspect="1" noChangeArrowheads="1"/>
          </p:cNvPicPr>
          <p:nvPr/>
        </p:nvPicPr>
        <p:blipFill>
          <a:blip r:embed="rId4" cstate="print"/>
          <a:srcRect/>
          <a:stretch>
            <a:fillRect/>
          </a:stretch>
        </p:blipFill>
        <p:spPr bwMode="auto">
          <a:xfrm>
            <a:off x="6096000" y="256032"/>
            <a:ext cx="1057275" cy="2095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762000"/>
          </a:xfrm>
        </p:spPr>
        <p:txBody>
          <a:bodyPr/>
          <a:lstStyle/>
          <a:p>
            <a:r>
              <a:rPr lang="en-US" dirty="0" smtClean="0"/>
              <a:t>Places</a:t>
            </a:r>
            <a:endParaRPr lang="en-US" dirty="0"/>
          </a:p>
        </p:txBody>
      </p:sp>
      <p:sp>
        <p:nvSpPr>
          <p:cNvPr id="3" name="Content Placeholder 2"/>
          <p:cNvSpPr>
            <a:spLocks noGrp="1"/>
          </p:cNvSpPr>
          <p:nvPr>
            <p:ph idx="1"/>
          </p:nvPr>
        </p:nvSpPr>
        <p:spPr>
          <a:xfrm>
            <a:off x="457200" y="990600"/>
            <a:ext cx="8229600" cy="5867400"/>
          </a:xfrm>
        </p:spPr>
        <p:txBody>
          <a:bodyPr>
            <a:normAutofit fontScale="85000" lnSpcReduction="20000"/>
          </a:bodyPr>
          <a:lstStyle/>
          <a:p>
            <a:r>
              <a:rPr lang="en-US" dirty="0" smtClean="0"/>
              <a:t>Many place attributes in RDA</a:t>
            </a:r>
          </a:p>
          <a:p>
            <a:r>
              <a:rPr lang="en-US" dirty="0" smtClean="0">
                <a:solidFill>
                  <a:srgbClr val="0000FF"/>
                </a:solidFill>
              </a:rPr>
              <a:t>Persons</a:t>
            </a:r>
          </a:p>
          <a:p>
            <a:pPr>
              <a:buNone/>
            </a:pPr>
            <a:r>
              <a:rPr lang="en-US" dirty="0"/>
              <a:t>	</a:t>
            </a:r>
            <a:r>
              <a:rPr lang="en-US" dirty="0" smtClean="0"/>
              <a:t>9.8  Place of Birth</a:t>
            </a:r>
          </a:p>
          <a:p>
            <a:pPr>
              <a:buNone/>
            </a:pPr>
            <a:r>
              <a:rPr lang="en-US" dirty="0"/>
              <a:t>	</a:t>
            </a:r>
            <a:r>
              <a:rPr lang="en-US" dirty="0" smtClean="0"/>
              <a:t>9.9  Place of Death</a:t>
            </a:r>
          </a:p>
          <a:p>
            <a:pPr>
              <a:buNone/>
            </a:pPr>
            <a:r>
              <a:rPr lang="en-US" dirty="0"/>
              <a:t>	</a:t>
            </a:r>
            <a:r>
              <a:rPr lang="en-US" dirty="0" smtClean="0"/>
              <a:t>9.10  Country Associated with the Person</a:t>
            </a:r>
          </a:p>
          <a:p>
            <a:pPr>
              <a:buNone/>
            </a:pPr>
            <a:r>
              <a:rPr lang="en-US" dirty="0" smtClean="0"/>
              <a:t>	9.11  Place of Residence, Etc.</a:t>
            </a:r>
          </a:p>
          <a:p>
            <a:r>
              <a:rPr lang="en-US" dirty="0" smtClean="0">
                <a:solidFill>
                  <a:srgbClr val="0000FF"/>
                </a:solidFill>
              </a:rPr>
              <a:t>Families</a:t>
            </a:r>
          </a:p>
          <a:p>
            <a:pPr>
              <a:buNone/>
            </a:pPr>
            <a:r>
              <a:rPr lang="en-US" dirty="0"/>
              <a:t>	</a:t>
            </a:r>
            <a:r>
              <a:rPr lang="en-US" dirty="0" smtClean="0"/>
              <a:t>10.5  Place Associated with the Family</a:t>
            </a:r>
          </a:p>
          <a:p>
            <a:r>
              <a:rPr lang="en-US" dirty="0" smtClean="0">
                <a:solidFill>
                  <a:srgbClr val="0000FF"/>
                </a:solidFill>
              </a:rPr>
              <a:t>Corporate Bodies</a:t>
            </a:r>
          </a:p>
          <a:p>
            <a:pPr>
              <a:buNone/>
            </a:pPr>
            <a:r>
              <a:rPr lang="en-US" dirty="0"/>
              <a:t>	</a:t>
            </a:r>
            <a:r>
              <a:rPr lang="en-US" dirty="0" smtClean="0"/>
              <a:t>11.3.2  Location of Conference, Etc.</a:t>
            </a:r>
          </a:p>
          <a:p>
            <a:pPr>
              <a:buNone/>
            </a:pPr>
            <a:r>
              <a:rPr lang="en-US" dirty="0"/>
              <a:t>	</a:t>
            </a:r>
            <a:r>
              <a:rPr lang="en-US" dirty="0" smtClean="0"/>
              <a:t>11.3.3  Location of Headquarters</a:t>
            </a:r>
          </a:p>
          <a:p>
            <a:r>
              <a:rPr lang="en-US" dirty="0" smtClean="0">
                <a:solidFill>
                  <a:srgbClr val="0000FF"/>
                </a:solidFill>
              </a:rPr>
              <a:t>Works and Expressions</a:t>
            </a:r>
          </a:p>
          <a:p>
            <a:pPr>
              <a:buNone/>
            </a:pPr>
            <a:r>
              <a:rPr lang="en-US" dirty="0" smtClean="0"/>
              <a:t>	6.5  Place of Origin of the Work</a:t>
            </a:r>
          </a:p>
          <a:p>
            <a:pPr>
              <a:buNone/>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
            <a:ext cx="8229600" cy="639762"/>
          </a:xfrm>
        </p:spPr>
        <p:txBody>
          <a:bodyPr>
            <a:normAutofit fontScale="90000"/>
          </a:bodyPr>
          <a:lstStyle/>
          <a:p>
            <a:r>
              <a:rPr lang="en-US" dirty="0" smtClean="0"/>
              <a:t>370 - Associated Place</a:t>
            </a:r>
            <a:endParaRPr lang="en-US" dirty="0"/>
          </a:p>
        </p:txBody>
      </p:sp>
      <p:sp>
        <p:nvSpPr>
          <p:cNvPr id="3" name="Content Placeholder 2"/>
          <p:cNvSpPr>
            <a:spLocks noGrp="1"/>
          </p:cNvSpPr>
          <p:nvPr>
            <p:ph idx="1"/>
          </p:nvPr>
        </p:nvSpPr>
        <p:spPr>
          <a:xfrm>
            <a:off x="990600" y="762000"/>
            <a:ext cx="7239000" cy="5791200"/>
          </a:xfrm>
        </p:spPr>
        <p:txBody>
          <a:bodyPr>
            <a:noAutofit/>
          </a:bodyPr>
          <a:lstStyle/>
          <a:p>
            <a:r>
              <a:rPr lang="en-US" sz="2080" dirty="0" smtClean="0"/>
              <a:t>Indicators not defined</a:t>
            </a:r>
          </a:p>
          <a:p>
            <a:pPr>
              <a:lnSpc>
                <a:spcPct val="120000"/>
              </a:lnSpc>
              <a:spcBef>
                <a:spcPts val="0"/>
              </a:spcBef>
            </a:pPr>
            <a:r>
              <a:rPr lang="en-US" sz="2080" dirty="0" smtClean="0"/>
              <a:t>Subfields</a:t>
            </a:r>
          </a:p>
          <a:p>
            <a:pPr>
              <a:lnSpc>
                <a:spcPct val="120000"/>
              </a:lnSpc>
              <a:spcBef>
                <a:spcPts val="0"/>
              </a:spcBef>
              <a:buNone/>
            </a:pPr>
            <a:r>
              <a:rPr lang="en-US" sz="2080" dirty="0"/>
              <a:t>	</a:t>
            </a:r>
            <a:r>
              <a:rPr lang="en-US" sz="2080" dirty="0" smtClean="0"/>
              <a:t>$a - Place of birth (NR)</a:t>
            </a:r>
            <a:br>
              <a:rPr lang="en-US" sz="2080" dirty="0" smtClean="0"/>
            </a:br>
            <a:r>
              <a:rPr lang="en-US" sz="2080" dirty="0" smtClean="0"/>
              <a:t>$b - Place of death (NR)</a:t>
            </a:r>
            <a:br>
              <a:rPr lang="en-US" sz="2080" dirty="0" smtClean="0"/>
            </a:br>
            <a:r>
              <a:rPr lang="en-US" sz="2080" dirty="0" smtClean="0"/>
              <a:t>$c - Associated country (R)</a:t>
            </a:r>
            <a:br>
              <a:rPr lang="en-US" sz="2080" dirty="0" smtClean="0"/>
            </a:br>
            <a:r>
              <a:rPr lang="en-US" sz="2080" dirty="0" smtClean="0"/>
              <a:t>$e - Place of residence/headquarters (R)</a:t>
            </a:r>
          </a:p>
          <a:p>
            <a:pPr>
              <a:lnSpc>
                <a:spcPct val="120000"/>
              </a:lnSpc>
              <a:spcBef>
                <a:spcPts val="0"/>
              </a:spcBef>
              <a:buNone/>
            </a:pPr>
            <a:r>
              <a:rPr lang="en-US" sz="2080" dirty="0"/>
              <a:t>	</a:t>
            </a:r>
            <a:r>
              <a:rPr lang="en-US" sz="2080" dirty="0" smtClean="0"/>
              <a:t>$f - Other associated place (R)</a:t>
            </a:r>
          </a:p>
          <a:p>
            <a:pPr>
              <a:lnSpc>
                <a:spcPct val="120000"/>
              </a:lnSpc>
              <a:spcBef>
                <a:spcPts val="0"/>
              </a:spcBef>
              <a:buNone/>
            </a:pPr>
            <a:r>
              <a:rPr lang="en-US" sz="2080" dirty="0"/>
              <a:t>	</a:t>
            </a:r>
            <a:r>
              <a:rPr lang="en-US" sz="2080" dirty="0" smtClean="0"/>
              <a:t>$g - Place of origin of work</a:t>
            </a:r>
            <a:r>
              <a:rPr lang="en-US" sz="2080" dirty="0"/>
              <a:t> </a:t>
            </a:r>
            <a:r>
              <a:rPr lang="en-US" sz="2080" dirty="0" smtClean="0"/>
              <a:t>(R</a:t>
            </a:r>
            <a:r>
              <a:rPr lang="en-US" sz="2080" dirty="0"/>
              <a:t>)</a:t>
            </a:r>
            <a:endParaRPr lang="en-US" sz="2080" dirty="0" smtClean="0"/>
          </a:p>
          <a:p>
            <a:pPr>
              <a:lnSpc>
                <a:spcPct val="120000"/>
              </a:lnSpc>
              <a:spcBef>
                <a:spcPts val="0"/>
              </a:spcBef>
              <a:buNone/>
            </a:pPr>
            <a:r>
              <a:rPr lang="en-US" sz="2080" dirty="0" smtClean="0"/>
              <a:t>	$s - Start period (NR)</a:t>
            </a:r>
            <a:br>
              <a:rPr lang="en-US" sz="2080" dirty="0" smtClean="0"/>
            </a:br>
            <a:r>
              <a:rPr lang="en-US" sz="2080" dirty="0" smtClean="0"/>
              <a:t>$t - End period (NR)</a:t>
            </a:r>
            <a:br>
              <a:rPr lang="en-US" sz="2080" dirty="0" smtClean="0"/>
            </a:br>
            <a:r>
              <a:rPr lang="en-US" sz="2080" dirty="0" smtClean="0"/>
              <a:t>$u - Uniform Resource Identifier (R)</a:t>
            </a:r>
            <a:br>
              <a:rPr lang="en-US" sz="2080" dirty="0" smtClean="0"/>
            </a:br>
            <a:r>
              <a:rPr lang="en-US" sz="2080" dirty="0" smtClean="0"/>
              <a:t>$v - Source of information (R)</a:t>
            </a:r>
          </a:p>
          <a:p>
            <a:pPr>
              <a:lnSpc>
                <a:spcPct val="120000"/>
              </a:lnSpc>
              <a:spcBef>
                <a:spcPts val="0"/>
              </a:spcBef>
              <a:buNone/>
            </a:pPr>
            <a:r>
              <a:rPr lang="en-US" sz="2080" dirty="0" smtClean="0"/>
              <a:t>	 $0 - Record control number (R) </a:t>
            </a:r>
            <a:br>
              <a:rPr lang="en-US" sz="2080" dirty="0" smtClean="0"/>
            </a:br>
            <a:r>
              <a:rPr lang="en-US" sz="2080" dirty="0" smtClean="0"/>
              <a:t>$2 - Source of date scheme (NR)</a:t>
            </a:r>
            <a:br>
              <a:rPr lang="en-US" sz="2080" dirty="0" smtClean="0"/>
            </a:br>
            <a:r>
              <a:rPr lang="en-US" sz="2080" dirty="0" smtClean="0"/>
              <a:t>$6 - Linkage (NR)</a:t>
            </a:r>
            <a:br>
              <a:rPr lang="en-US" sz="2080" dirty="0" smtClean="0"/>
            </a:br>
            <a:r>
              <a:rPr lang="en-US" sz="2080" dirty="0" smtClean="0"/>
              <a:t>$8 - Field link and sequence number (R)</a:t>
            </a:r>
            <a:endParaRPr lang="en-US" sz="208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3460" dirty="0" smtClean="0"/>
              <a:t>370 - Associated Place</a:t>
            </a:r>
            <a:endParaRPr lang="en-US" sz="3460" dirty="0"/>
          </a:p>
        </p:txBody>
      </p:sp>
      <p:sp>
        <p:nvSpPr>
          <p:cNvPr id="3" name="Content Placeholder 2"/>
          <p:cNvSpPr>
            <a:spLocks noGrp="1"/>
          </p:cNvSpPr>
          <p:nvPr>
            <p:ph idx="1"/>
          </p:nvPr>
        </p:nvSpPr>
        <p:spPr>
          <a:xfrm>
            <a:off x="762000" y="990600"/>
            <a:ext cx="7848600" cy="4953000"/>
          </a:xfrm>
        </p:spPr>
        <p:txBody>
          <a:bodyPr>
            <a:noAutofit/>
          </a:bodyPr>
          <a:lstStyle/>
          <a:p>
            <a:pPr>
              <a:buNone/>
            </a:pPr>
            <a:r>
              <a:rPr lang="en-US" sz="2400" dirty="0" smtClean="0"/>
              <a:t>RDA:  Record the place name as instructed in chapter 16. Abbreviate the names of countries, states, provinces, territories, etc., as instructed in Appendix B (B.11).</a:t>
            </a:r>
          </a:p>
          <a:p>
            <a:r>
              <a:rPr lang="en-US" sz="2400" dirty="0" smtClean="0"/>
              <a:t>16.2.2.4: Precede the name of the larger place by a comma when the place name is used in the following elements:</a:t>
            </a:r>
          </a:p>
          <a:p>
            <a:pPr>
              <a:buNone/>
            </a:pPr>
            <a:r>
              <a:rPr lang="en-US" sz="2400" dirty="0" smtClean="0"/>
              <a:t>		the location of a conference, etc.  </a:t>
            </a:r>
          </a:p>
          <a:p>
            <a:pPr>
              <a:buNone/>
            </a:pPr>
            <a:r>
              <a:rPr lang="en-US" sz="2400" dirty="0" smtClean="0"/>
              <a:t>		the location of the headquarters of a corporate body </a:t>
            </a:r>
          </a:p>
          <a:p>
            <a:pPr>
              <a:buNone/>
            </a:pPr>
            <a:r>
              <a:rPr lang="en-US" sz="2400" dirty="0" smtClean="0"/>
              <a:t>		the place of origin of a work </a:t>
            </a:r>
          </a:p>
          <a:p>
            <a:pPr>
              <a:buNone/>
            </a:pPr>
            <a:r>
              <a:rPr lang="en-US" sz="2400" dirty="0" smtClean="0"/>
              <a:t>		a place associated with a person, family, or corporate 	body </a:t>
            </a:r>
          </a:p>
          <a:p>
            <a:pPr>
              <a:buNone/>
            </a:pPr>
            <a:r>
              <a:rPr lang="en-US" sz="2400" dirty="0" smtClean="0"/>
              <a:t>	</a:t>
            </a:r>
            <a:r>
              <a:rPr lang="en-US" sz="2400" dirty="0" smtClean="0">
                <a:solidFill>
                  <a:srgbClr val="FF0000"/>
                </a:solidFill>
              </a:rPr>
              <a:t>370   $a Ogden, Ill. $b Corvallis, Or.</a:t>
            </a:r>
          </a:p>
          <a:p>
            <a:r>
              <a:rPr lang="en-US" sz="2400" dirty="0" smtClean="0"/>
              <a:t>Many places recorded in 370s still reflect the RDA instructions, but in 2013 PCC instituted a different policy from RDA</a:t>
            </a:r>
          </a:p>
          <a:p>
            <a:endParaRPr lang="en-US" sz="2400" dirty="0" smtClean="0"/>
          </a:p>
          <a:p>
            <a:pPr>
              <a:buNone/>
            </a:pPr>
            <a:r>
              <a:rPr lang="en-US" sz="2400" dirty="0" smtClean="0"/>
              <a:t>	</a:t>
            </a:r>
            <a:endParaRPr lang="en-US" sz="2200" dirty="0" smtClean="0"/>
          </a:p>
          <a:p>
            <a:pPr>
              <a:buNone/>
            </a:pPr>
            <a:endParaRPr lang="en-US" sz="24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0584" y="7"/>
            <a:ext cx="8941880" cy="6828092"/>
          </a:xfrm>
          <a:prstGeom prst="rect">
            <a:avLst/>
          </a:prstGeom>
          <a:noFill/>
          <a:ln w="9525">
            <a:noFill/>
            <a:miter lim="800000"/>
            <a:headEnd/>
            <a:tailEnd/>
          </a:ln>
        </p:spPr>
      </p:pic>
      <p:sp>
        <p:nvSpPr>
          <p:cNvPr id="3" name="TextBox 2"/>
          <p:cNvSpPr txBox="1"/>
          <p:nvPr/>
        </p:nvSpPr>
        <p:spPr>
          <a:xfrm>
            <a:off x="5867400" y="1143000"/>
            <a:ext cx="2667000" cy="2031325"/>
          </a:xfrm>
          <a:prstGeom prst="rect">
            <a:avLst/>
          </a:prstGeom>
          <a:solidFill>
            <a:srgbClr val="FCFCA6"/>
          </a:solidFill>
          <a:ln>
            <a:solidFill>
              <a:schemeClr val="tx1"/>
            </a:solidFill>
          </a:ln>
        </p:spPr>
        <p:txBody>
          <a:bodyPr wrap="square" rtlCol="0">
            <a:spAutoFit/>
          </a:bodyPr>
          <a:lstStyle/>
          <a:p>
            <a:r>
              <a:rPr lang="en-US" dirty="0" smtClean="0"/>
              <a:t>Form of places in this NAR (and many others) reflects RDA instructions.  PCC policy now is to use the form exactly as found in the place name authority record.</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3460" dirty="0" smtClean="0"/>
              <a:t>370 - Associated Place</a:t>
            </a:r>
            <a:endParaRPr lang="en-US" sz="3460" dirty="0"/>
          </a:p>
        </p:txBody>
      </p:sp>
      <p:sp>
        <p:nvSpPr>
          <p:cNvPr id="3" name="Content Placeholder 2"/>
          <p:cNvSpPr>
            <a:spLocks noGrp="1"/>
          </p:cNvSpPr>
          <p:nvPr>
            <p:ph idx="1"/>
          </p:nvPr>
        </p:nvSpPr>
        <p:spPr>
          <a:xfrm>
            <a:off x="762000" y="990600"/>
            <a:ext cx="7848600" cy="4953000"/>
          </a:xfrm>
        </p:spPr>
        <p:txBody>
          <a:bodyPr>
            <a:noAutofit/>
          </a:bodyPr>
          <a:lstStyle/>
          <a:p>
            <a:pPr>
              <a:buNone/>
            </a:pPr>
            <a:r>
              <a:rPr lang="en-US" sz="2200" dirty="0" smtClean="0"/>
              <a:t>PCC policies</a:t>
            </a:r>
          </a:p>
          <a:p>
            <a:r>
              <a:rPr lang="en-US" sz="2400" dirty="0" smtClean="0"/>
              <a:t>For jurisdictions or other place names with authority records in the LC/NAF, use the authorized access point form as found</a:t>
            </a:r>
          </a:p>
          <a:p>
            <a:r>
              <a:rPr lang="en-US" sz="2400" dirty="0" smtClean="0"/>
              <a:t>May take non-jurisdictional place names from other controlled vocabulary, e.g. LCSH</a:t>
            </a:r>
          </a:p>
          <a:p>
            <a:r>
              <a:rPr lang="en-US" sz="2400" dirty="0" smtClean="0"/>
              <a:t>Indicate the source of the place name if from a controlled vocabulary, using a $2 code</a:t>
            </a:r>
          </a:p>
          <a:p>
            <a:pPr>
              <a:buNone/>
            </a:pPr>
            <a:r>
              <a:rPr lang="en-US" sz="2400" dirty="0" smtClean="0"/>
              <a:t>	370   $a Salem (Or.) $c United States $2 </a:t>
            </a:r>
            <a:r>
              <a:rPr lang="en-US" sz="2400" dirty="0" err="1" smtClean="0"/>
              <a:t>naf</a:t>
            </a:r>
            <a:endParaRPr lang="en-US" sz="2400" dirty="0" smtClean="0"/>
          </a:p>
          <a:p>
            <a:pPr>
              <a:buNone/>
            </a:pPr>
            <a:r>
              <a:rPr lang="en-US" sz="2400" dirty="0" smtClean="0"/>
              <a:t>	370   $g Russia (Federation) $2 </a:t>
            </a:r>
            <a:r>
              <a:rPr lang="en-US" sz="2400" dirty="0" err="1" smtClean="0"/>
              <a:t>naf</a:t>
            </a:r>
            <a:endParaRPr lang="en-US" sz="2400" dirty="0" smtClean="0"/>
          </a:p>
          <a:p>
            <a:pPr>
              <a:buNone/>
            </a:pPr>
            <a:r>
              <a:rPr lang="en-US" sz="2400" dirty="0" smtClean="0"/>
              <a:t>	370   $b Auschwitz (Concentration	 camp) $2 </a:t>
            </a:r>
            <a:r>
              <a:rPr lang="en-US" sz="2400" dirty="0" err="1" smtClean="0"/>
              <a:t>naf</a:t>
            </a:r>
            <a:endParaRPr lang="en-US" sz="2400" dirty="0" smtClean="0"/>
          </a:p>
          <a:p>
            <a:pPr>
              <a:buNone/>
            </a:pPr>
            <a:r>
              <a:rPr lang="en-US" sz="2400" dirty="0" smtClean="0"/>
              <a:t>	370   $e </a:t>
            </a:r>
            <a:r>
              <a:rPr lang="en-US" sz="2400" dirty="0" err="1" smtClean="0"/>
              <a:t>Sauvie</a:t>
            </a:r>
            <a:r>
              <a:rPr lang="en-US" sz="2400" dirty="0" smtClean="0"/>
              <a:t> Island (Or.) $2 </a:t>
            </a:r>
            <a:r>
              <a:rPr lang="en-US" sz="2400" dirty="0" err="1" smtClean="0"/>
              <a:t>lcsh</a:t>
            </a:r>
            <a:endParaRPr lang="en-US" sz="2400" dirty="0" smtClean="0"/>
          </a:p>
          <a:p>
            <a:pPr>
              <a:buNone/>
            </a:pPr>
            <a:endParaRPr lang="en-US" sz="2400" dirty="0" smtClean="0"/>
          </a:p>
          <a:p>
            <a:pPr>
              <a:buNone/>
            </a:pPr>
            <a:r>
              <a:rPr lang="en-US" sz="2400" dirty="0" smtClean="0"/>
              <a:t>	</a:t>
            </a:r>
            <a:endParaRPr lang="en-US" sz="2200" dirty="0" smtClean="0"/>
          </a:p>
          <a:p>
            <a:pPr>
              <a:buNone/>
            </a:pPr>
            <a:endParaRPr lang="en-US" sz="24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8288" y="13"/>
            <a:ext cx="9071420" cy="6907530"/>
          </a:xfrm>
          <a:prstGeom prst="rect">
            <a:avLst/>
          </a:prstGeom>
          <a:noFill/>
          <a:ln w="9525">
            <a:noFill/>
            <a:miter lim="800000"/>
            <a:headEnd/>
            <a:tailEnd/>
          </a:ln>
        </p:spPr>
      </p:pic>
      <p:sp>
        <p:nvSpPr>
          <p:cNvPr id="3" name="TextBox 2"/>
          <p:cNvSpPr txBox="1"/>
          <p:nvPr/>
        </p:nvSpPr>
        <p:spPr>
          <a:xfrm>
            <a:off x="5943600" y="838200"/>
            <a:ext cx="2590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Place of Birth/Place of Death/Place of Residence</a:t>
            </a:r>
          </a:p>
          <a:p>
            <a:pPr algn="ctr"/>
            <a:r>
              <a:rPr lang="en-US" dirty="0" smtClean="0">
                <a:solidFill>
                  <a:srgbClr val="FF0000"/>
                </a:solidFill>
              </a:rPr>
              <a:t>370 $a $b $e</a:t>
            </a:r>
            <a:endParaRPr lang="en-US"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3"/>
            <a:ext cx="9134856" cy="6900482"/>
          </a:xfrm>
          <a:prstGeom prst="rect">
            <a:avLst/>
          </a:prstGeom>
          <a:noFill/>
          <a:ln w="9525">
            <a:noFill/>
            <a:miter lim="800000"/>
            <a:headEnd/>
            <a:tailEnd/>
          </a:ln>
        </p:spPr>
      </p:pic>
      <p:sp>
        <p:nvSpPr>
          <p:cNvPr id="3" name="TextBox 2"/>
          <p:cNvSpPr txBox="1"/>
          <p:nvPr/>
        </p:nvSpPr>
        <p:spPr>
          <a:xfrm>
            <a:off x="5943600" y="838200"/>
            <a:ext cx="2590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Associated Country/Place of Residence</a:t>
            </a:r>
          </a:p>
          <a:p>
            <a:pPr algn="ctr"/>
            <a:r>
              <a:rPr lang="en-US" dirty="0" smtClean="0">
                <a:solidFill>
                  <a:srgbClr val="FF0000"/>
                </a:solidFill>
              </a:rPr>
              <a:t>370 $c $e</a:t>
            </a:r>
            <a:endParaRPr lang="en-US"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6576" y="3"/>
            <a:ext cx="9057323" cy="6900482"/>
          </a:xfrm>
          <a:prstGeom prst="rect">
            <a:avLst/>
          </a:prstGeom>
          <a:noFill/>
          <a:ln w="9525">
            <a:noFill/>
            <a:miter lim="800000"/>
            <a:headEnd/>
            <a:tailEnd/>
          </a:ln>
        </p:spPr>
      </p:pic>
      <p:sp>
        <p:nvSpPr>
          <p:cNvPr id="3" name="TextBox 2"/>
          <p:cNvSpPr txBox="1"/>
          <p:nvPr/>
        </p:nvSpPr>
        <p:spPr>
          <a:xfrm>
            <a:off x="5791200" y="838200"/>
            <a:ext cx="28956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Associated Country/</a:t>
            </a:r>
          </a:p>
          <a:p>
            <a:pPr algn="ctr"/>
            <a:r>
              <a:rPr lang="en-US" dirty="0" smtClean="0"/>
              <a:t>Location of Headquarters</a:t>
            </a:r>
          </a:p>
          <a:p>
            <a:pPr algn="ctr"/>
            <a:r>
              <a:rPr lang="en-US" dirty="0" smtClean="0">
                <a:solidFill>
                  <a:srgbClr val="FF0000"/>
                </a:solidFill>
              </a:rPr>
              <a:t>370 $c $e</a:t>
            </a: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sz="3000" dirty="0" smtClean="0"/>
              <a:t>MARC 21 Authority Format</a:t>
            </a:r>
          </a:p>
          <a:p>
            <a:pPr>
              <a:buNone/>
            </a:pPr>
            <a:r>
              <a:rPr lang="en-US" sz="3000" dirty="0"/>
              <a:t>	</a:t>
            </a:r>
            <a:r>
              <a:rPr lang="en-US" sz="3000" dirty="0" smtClean="0">
                <a:solidFill>
                  <a:srgbClr val="0000FF"/>
                </a:solidFill>
              </a:rPr>
              <a:t>http://www.loc.gov/marc/authority/</a:t>
            </a:r>
          </a:p>
          <a:p>
            <a:r>
              <a:rPr lang="en-US" sz="3000" dirty="0" smtClean="0"/>
              <a:t>Descriptive </a:t>
            </a:r>
            <a:r>
              <a:rPr lang="en-US" sz="3000" dirty="0"/>
              <a:t>Cataloging </a:t>
            </a:r>
            <a:r>
              <a:rPr lang="en-US" sz="3000" dirty="0" smtClean="0"/>
              <a:t>Manual (DCM)</a:t>
            </a:r>
            <a:r>
              <a:rPr lang="en-US" sz="3000" dirty="0"/>
              <a:t> Section Z1 </a:t>
            </a:r>
            <a:endParaRPr lang="en-US" sz="3000" dirty="0" smtClean="0"/>
          </a:p>
          <a:p>
            <a:pPr>
              <a:buNone/>
            </a:pPr>
            <a:r>
              <a:rPr lang="en-US" sz="3000" dirty="0"/>
              <a:t>	</a:t>
            </a:r>
            <a:r>
              <a:rPr lang="en-US" sz="3000" i="1" dirty="0" smtClean="0"/>
              <a:t>and</a:t>
            </a:r>
            <a:r>
              <a:rPr lang="en-US" sz="3000" dirty="0"/>
              <a:t/>
            </a:r>
            <a:br>
              <a:rPr lang="en-US" sz="3000" dirty="0"/>
            </a:br>
            <a:r>
              <a:rPr lang="en-US" sz="3000" dirty="0"/>
              <a:t>LC Guidelines Supplement to MARC 21 Format for Authority </a:t>
            </a:r>
            <a:r>
              <a:rPr lang="en-US" sz="3000" dirty="0" smtClean="0"/>
              <a:t>Data</a:t>
            </a:r>
          </a:p>
          <a:p>
            <a:pPr>
              <a:buNone/>
            </a:pPr>
            <a:r>
              <a:rPr lang="en-US" sz="3000" dirty="0"/>
              <a:t>	</a:t>
            </a:r>
            <a:r>
              <a:rPr lang="en-US" sz="3000" dirty="0" smtClean="0">
                <a:solidFill>
                  <a:srgbClr val="0000FF"/>
                </a:solidFill>
              </a:rPr>
              <a:t>http://www.loc.gov/catdir/cpso/z1andlcguidelines.html</a:t>
            </a:r>
            <a:endParaRPr lang="en-US" sz="3000" dirty="0">
              <a:solidFill>
                <a:srgbClr val="0000FF"/>
              </a:solidFill>
            </a:endParaRPr>
          </a:p>
          <a:p>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0"/>
            <a:ext cx="9134856" cy="6822948"/>
          </a:xfrm>
          <a:prstGeom prst="rect">
            <a:avLst/>
          </a:prstGeom>
          <a:noFill/>
          <a:ln w="9525">
            <a:noFill/>
            <a:miter lim="800000"/>
            <a:headEnd/>
            <a:tailEnd/>
          </a:ln>
        </p:spPr>
      </p:pic>
      <p:sp>
        <p:nvSpPr>
          <p:cNvPr id="3" name="TextBox 2"/>
          <p:cNvSpPr txBox="1"/>
          <p:nvPr/>
        </p:nvSpPr>
        <p:spPr>
          <a:xfrm>
            <a:off x="5791200" y="838200"/>
            <a:ext cx="28956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Location of Conference, Etc.</a:t>
            </a:r>
          </a:p>
          <a:p>
            <a:pPr algn="ctr"/>
            <a:r>
              <a:rPr lang="en-US" dirty="0" smtClean="0">
                <a:solidFill>
                  <a:srgbClr val="FF0000"/>
                </a:solidFill>
              </a:rPr>
              <a:t>370 $e</a:t>
            </a:r>
            <a:endParaRPr lang="en-US"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0" y="0"/>
            <a:ext cx="9156002" cy="6829997"/>
          </a:xfrm>
          <a:prstGeom prst="rect">
            <a:avLst/>
          </a:prstGeom>
          <a:noFill/>
          <a:ln w="9525">
            <a:noFill/>
            <a:miter lim="800000"/>
            <a:headEnd/>
            <a:tailEnd/>
          </a:ln>
        </p:spPr>
      </p:pic>
      <p:sp>
        <p:nvSpPr>
          <p:cNvPr id="5" name="TextBox 4"/>
          <p:cNvSpPr txBox="1"/>
          <p:nvPr/>
        </p:nvSpPr>
        <p:spPr>
          <a:xfrm>
            <a:off x="5867400" y="838200"/>
            <a:ext cx="28956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Associated Country/Location of Conference, Etc.</a:t>
            </a:r>
          </a:p>
          <a:p>
            <a:pPr algn="ctr"/>
            <a:r>
              <a:rPr lang="en-US" dirty="0" smtClean="0">
                <a:solidFill>
                  <a:srgbClr val="FF0000"/>
                </a:solidFill>
              </a:rPr>
              <a:t>370 $c $f</a:t>
            </a:r>
            <a:endParaRPr lang="en-US"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576" y="13"/>
            <a:ext cx="9064371" cy="6907530"/>
          </a:xfrm>
          <a:prstGeom prst="rect">
            <a:avLst/>
          </a:prstGeom>
          <a:noFill/>
          <a:ln w="9525">
            <a:noFill/>
            <a:miter lim="800000"/>
            <a:headEnd/>
            <a:tailEnd/>
          </a:ln>
        </p:spPr>
      </p:pic>
      <p:sp>
        <p:nvSpPr>
          <p:cNvPr id="3" name="TextBox 2"/>
          <p:cNvSpPr txBox="1"/>
          <p:nvPr/>
        </p:nvSpPr>
        <p:spPr>
          <a:xfrm>
            <a:off x="5943600" y="838200"/>
            <a:ext cx="2667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Locations of Headquarters with associated dates</a:t>
            </a:r>
          </a:p>
          <a:p>
            <a:pPr algn="ctr"/>
            <a:r>
              <a:rPr lang="en-US" dirty="0" smtClean="0">
                <a:solidFill>
                  <a:srgbClr val="FF0000"/>
                </a:solidFill>
              </a:rPr>
              <a:t>370 $e $s $t</a:t>
            </a:r>
            <a:endParaRPr lang="en-US"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82296"/>
            <a:ext cx="9143999" cy="6687922"/>
          </a:xfrm>
          <a:prstGeom prst="rect">
            <a:avLst/>
          </a:prstGeom>
          <a:noFill/>
          <a:ln w="9525">
            <a:noFill/>
            <a:miter lim="800000"/>
            <a:headEnd/>
            <a:tailEnd/>
          </a:ln>
        </p:spPr>
      </p:pic>
      <p:sp>
        <p:nvSpPr>
          <p:cNvPr id="3" name="TextBox 2"/>
          <p:cNvSpPr txBox="1"/>
          <p:nvPr/>
        </p:nvSpPr>
        <p:spPr>
          <a:xfrm>
            <a:off x="5181600" y="1600200"/>
            <a:ext cx="32004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Place of Birth/Associated Countries with associated dates</a:t>
            </a:r>
          </a:p>
          <a:p>
            <a:pPr algn="ctr"/>
            <a:r>
              <a:rPr lang="en-US" dirty="0" smtClean="0">
                <a:solidFill>
                  <a:srgbClr val="FF0000"/>
                </a:solidFill>
              </a:rPr>
              <a:t>370 $a $c $s $t</a:t>
            </a:r>
            <a:endParaRPr lang="en-US"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7" y="3"/>
            <a:ext cx="9148953" cy="6914579"/>
          </a:xfrm>
          <a:prstGeom prst="rect">
            <a:avLst/>
          </a:prstGeom>
          <a:noFill/>
          <a:ln w="9525">
            <a:noFill/>
            <a:miter lim="800000"/>
            <a:headEnd/>
            <a:tailEnd/>
          </a:ln>
        </p:spPr>
      </p:pic>
      <p:sp>
        <p:nvSpPr>
          <p:cNvPr id="3" name="TextBox 2"/>
          <p:cNvSpPr txBox="1"/>
          <p:nvPr/>
        </p:nvSpPr>
        <p:spPr>
          <a:xfrm>
            <a:off x="5715000" y="609600"/>
            <a:ext cx="2895600" cy="1200329"/>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Place of Birth/Places of Residence, with associated dates when known</a:t>
            </a:r>
          </a:p>
          <a:p>
            <a:pPr algn="ctr"/>
            <a:r>
              <a:rPr lang="en-US" dirty="0" smtClean="0">
                <a:solidFill>
                  <a:srgbClr val="FF0000"/>
                </a:solidFill>
              </a:rPr>
              <a:t>370 $a $e $s $t</a:t>
            </a:r>
            <a:endParaRPr lang="en-US"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18872" y="0"/>
            <a:ext cx="8894826" cy="6912864"/>
          </a:xfrm>
          <a:prstGeom prst="rect">
            <a:avLst/>
          </a:prstGeom>
          <a:noFill/>
          <a:ln w="9525">
            <a:noFill/>
            <a:miter lim="800000"/>
            <a:headEnd/>
            <a:tailEnd/>
          </a:ln>
        </p:spPr>
      </p:pic>
      <p:sp>
        <p:nvSpPr>
          <p:cNvPr id="3" name="TextBox 2"/>
          <p:cNvSpPr txBox="1"/>
          <p:nvPr/>
        </p:nvSpPr>
        <p:spPr>
          <a:xfrm>
            <a:off x="5867400" y="609600"/>
            <a:ext cx="2667000" cy="1200329"/>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Place of Birth/Associated Country/Other Associated Places</a:t>
            </a:r>
          </a:p>
          <a:p>
            <a:pPr algn="ctr"/>
            <a:r>
              <a:rPr lang="en-US" dirty="0" smtClean="0">
                <a:solidFill>
                  <a:srgbClr val="FF0000"/>
                </a:solidFill>
              </a:rPr>
              <a:t>370 $a $c $f</a:t>
            </a:r>
            <a:endParaRPr lang="en-US"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 y="73152"/>
            <a:ext cx="9148572" cy="6729984"/>
          </a:xfrm>
          <a:prstGeom prst="rect">
            <a:avLst/>
          </a:prstGeom>
          <a:noFill/>
          <a:ln w="9525">
            <a:noFill/>
            <a:miter lim="800000"/>
            <a:headEnd/>
            <a:tailEnd/>
          </a:ln>
        </p:spPr>
      </p:pic>
      <p:sp>
        <p:nvSpPr>
          <p:cNvPr id="3" name="TextBox 2"/>
          <p:cNvSpPr txBox="1"/>
          <p:nvPr/>
        </p:nvSpPr>
        <p:spPr>
          <a:xfrm>
            <a:off x="5029200" y="2819400"/>
            <a:ext cx="2667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Other Associated Place (Burial Place)</a:t>
            </a:r>
          </a:p>
          <a:p>
            <a:pPr algn="ctr"/>
            <a:r>
              <a:rPr lang="en-US" dirty="0" smtClean="0">
                <a:solidFill>
                  <a:srgbClr val="FF0000"/>
                </a:solidFill>
              </a:rPr>
              <a:t>370 $f</a:t>
            </a:r>
            <a:endParaRPr lang="en-US" dirty="0">
              <a:solidFill>
                <a:srgbClr val="FF0000"/>
              </a:solidFill>
            </a:endParaRPr>
          </a:p>
        </p:txBody>
      </p:sp>
      <p:pic>
        <p:nvPicPr>
          <p:cNvPr id="2051" name="Picture 3"/>
          <p:cNvPicPr>
            <a:picLocks noChangeAspect="1" noChangeArrowheads="1"/>
          </p:cNvPicPr>
          <p:nvPr/>
        </p:nvPicPr>
        <p:blipFill>
          <a:blip r:embed="rId4" cstate="print"/>
          <a:srcRect/>
          <a:stretch>
            <a:fillRect/>
          </a:stretch>
        </p:blipFill>
        <p:spPr bwMode="auto">
          <a:xfrm>
            <a:off x="8293608" y="152400"/>
            <a:ext cx="790575" cy="1905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7" y="0"/>
            <a:ext cx="9148953" cy="6822948"/>
          </a:xfrm>
          <a:prstGeom prst="rect">
            <a:avLst/>
          </a:prstGeom>
          <a:noFill/>
          <a:ln w="9525">
            <a:noFill/>
            <a:miter lim="800000"/>
            <a:headEnd/>
            <a:tailEnd/>
          </a:ln>
        </p:spPr>
      </p:pic>
      <p:sp>
        <p:nvSpPr>
          <p:cNvPr id="5" name="TextBox 4"/>
          <p:cNvSpPr txBox="1"/>
          <p:nvPr/>
        </p:nvSpPr>
        <p:spPr>
          <a:xfrm>
            <a:off x="5791200" y="914400"/>
            <a:ext cx="28956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Place of Origin of Work</a:t>
            </a:r>
          </a:p>
          <a:p>
            <a:pPr algn="ctr"/>
            <a:r>
              <a:rPr lang="en-US" dirty="0" smtClean="0">
                <a:solidFill>
                  <a:srgbClr val="FF0000"/>
                </a:solidFill>
              </a:rPr>
              <a:t>370 $g</a:t>
            </a:r>
            <a:endParaRPr lang="en-US"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 y="1"/>
            <a:ext cx="9148953" cy="6829997"/>
          </a:xfrm>
          <a:prstGeom prst="rect">
            <a:avLst/>
          </a:prstGeom>
          <a:noFill/>
          <a:ln w="9525">
            <a:noFill/>
            <a:miter lim="800000"/>
            <a:headEnd/>
            <a:tailEnd/>
          </a:ln>
        </p:spPr>
      </p:pic>
      <p:sp>
        <p:nvSpPr>
          <p:cNvPr id="3" name="TextBox 2"/>
          <p:cNvSpPr txBox="1"/>
          <p:nvPr/>
        </p:nvSpPr>
        <p:spPr>
          <a:xfrm>
            <a:off x="5715000" y="914400"/>
            <a:ext cx="28956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Places of Origin of Work</a:t>
            </a:r>
          </a:p>
          <a:p>
            <a:pPr algn="ctr"/>
            <a:r>
              <a:rPr lang="en-US" dirty="0" smtClean="0">
                <a:solidFill>
                  <a:srgbClr val="FF0000"/>
                </a:solidFill>
              </a:rPr>
              <a:t>370 $g</a:t>
            </a:r>
            <a:endParaRPr lang="en-US" dirty="0">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Address</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r>
              <a:rPr lang="en-US" dirty="0" smtClean="0">
                <a:solidFill>
                  <a:srgbClr val="0000FF"/>
                </a:solidFill>
              </a:rPr>
              <a:t>Persons</a:t>
            </a:r>
          </a:p>
          <a:p>
            <a:pPr>
              <a:buNone/>
            </a:pPr>
            <a:r>
              <a:rPr lang="en-US" dirty="0"/>
              <a:t>	</a:t>
            </a:r>
            <a:r>
              <a:rPr lang="en-US" dirty="0" smtClean="0"/>
              <a:t>9.12  Address of the Person</a:t>
            </a:r>
          </a:p>
          <a:p>
            <a:r>
              <a:rPr lang="en-US" dirty="0" smtClean="0">
                <a:solidFill>
                  <a:srgbClr val="0000FF"/>
                </a:solidFill>
              </a:rPr>
              <a:t>Families</a:t>
            </a:r>
          </a:p>
          <a:p>
            <a:pPr>
              <a:buNone/>
            </a:pPr>
            <a:r>
              <a:rPr lang="en-US" dirty="0"/>
              <a:t>	</a:t>
            </a:r>
            <a:r>
              <a:rPr lang="en-US" i="1" dirty="0" smtClean="0"/>
              <a:t>Nothing in RDA</a:t>
            </a:r>
          </a:p>
          <a:p>
            <a:r>
              <a:rPr lang="en-US" dirty="0" smtClean="0">
                <a:solidFill>
                  <a:srgbClr val="0000FF"/>
                </a:solidFill>
              </a:rPr>
              <a:t>Corporate Bodies</a:t>
            </a:r>
          </a:p>
          <a:p>
            <a:pPr>
              <a:buNone/>
            </a:pPr>
            <a:r>
              <a:rPr lang="en-US" dirty="0"/>
              <a:t>	</a:t>
            </a:r>
            <a:r>
              <a:rPr lang="en-US" dirty="0" smtClean="0"/>
              <a:t>11.9  Address of the Corporate Body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38275" y="533400"/>
            <a:ext cx="6267450" cy="57912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
            <a:ext cx="8229600" cy="639762"/>
          </a:xfrm>
        </p:spPr>
        <p:txBody>
          <a:bodyPr>
            <a:normAutofit fontScale="90000"/>
          </a:bodyPr>
          <a:lstStyle/>
          <a:p>
            <a:r>
              <a:rPr lang="en-US" dirty="0" smtClean="0"/>
              <a:t>371 - Address</a:t>
            </a:r>
            <a:endParaRPr lang="en-US" dirty="0"/>
          </a:p>
        </p:txBody>
      </p:sp>
      <p:sp>
        <p:nvSpPr>
          <p:cNvPr id="3" name="Content Placeholder 2"/>
          <p:cNvSpPr>
            <a:spLocks noGrp="1"/>
          </p:cNvSpPr>
          <p:nvPr>
            <p:ph idx="1"/>
          </p:nvPr>
        </p:nvSpPr>
        <p:spPr>
          <a:xfrm>
            <a:off x="990600" y="762000"/>
            <a:ext cx="7239000" cy="5791200"/>
          </a:xfrm>
        </p:spPr>
        <p:txBody>
          <a:bodyPr>
            <a:noAutofit/>
          </a:bodyPr>
          <a:lstStyle/>
          <a:p>
            <a:r>
              <a:rPr lang="en-US" sz="2080" dirty="0" smtClean="0"/>
              <a:t>Indicators not defined</a:t>
            </a:r>
          </a:p>
          <a:p>
            <a:pPr>
              <a:lnSpc>
                <a:spcPct val="120000"/>
              </a:lnSpc>
              <a:spcBef>
                <a:spcPts val="0"/>
              </a:spcBef>
            </a:pPr>
            <a:r>
              <a:rPr lang="en-US" sz="2080" dirty="0" smtClean="0"/>
              <a:t>Subfields</a:t>
            </a:r>
          </a:p>
          <a:p>
            <a:pPr>
              <a:lnSpc>
                <a:spcPct val="120000"/>
              </a:lnSpc>
              <a:spcBef>
                <a:spcPts val="0"/>
              </a:spcBef>
              <a:buNone/>
            </a:pPr>
            <a:r>
              <a:rPr lang="en-US" sz="2080" dirty="0"/>
              <a:t>	</a:t>
            </a:r>
            <a:r>
              <a:rPr lang="en-US" sz="2080" dirty="0" smtClean="0"/>
              <a:t>$a - Address (R)</a:t>
            </a:r>
            <a:br>
              <a:rPr lang="en-US" sz="2080" dirty="0" smtClean="0"/>
            </a:br>
            <a:r>
              <a:rPr lang="en-US" sz="2080" dirty="0" smtClean="0"/>
              <a:t>$b - City (NR)</a:t>
            </a:r>
            <a:br>
              <a:rPr lang="en-US" sz="2080" dirty="0" smtClean="0"/>
            </a:br>
            <a:r>
              <a:rPr lang="en-US" sz="2080" dirty="0" smtClean="0"/>
              <a:t>$c - Intermediate jurisdiction (NR)</a:t>
            </a:r>
          </a:p>
          <a:p>
            <a:pPr>
              <a:lnSpc>
                <a:spcPct val="120000"/>
              </a:lnSpc>
              <a:spcBef>
                <a:spcPts val="0"/>
              </a:spcBef>
              <a:buNone/>
            </a:pPr>
            <a:r>
              <a:rPr lang="en-US" sz="2080" dirty="0" smtClean="0"/>
              <a:t>	$d - Country (NR)</a:t>
            </a:r>
            <a:br>
              <a:rPr lang="en-US" sz="2080" dirty="0" smtClean="0"/>
            </a:br>
            <a:r>
              <a:rPr lang="en-US" sz="2080" dirty="0" smtClean="0"/>
              <a:t>$e - Postal code (NR)</a:t>
            </a:r>
          </a:p>
          <a:p>
            <a:pPr>
              <a:lnSpc>
                <a:spcPct val="120000"/>
              </a:lnSpc>
              <a:spcBef>
                <a:spcPts val="0"/>
              </a:spcBef>
              <a:buNone/>
            </a:pPr>
            <a:r>
              <a:rPr lang="en-US" sz="2080" dirty="0" smtClean="0"/>
              <a:t>	$m - Electronic mail address (R)</a:t>
            </a:r>
          </a:p>
          <a:p>
            <a:pPr>
              <a:lnSpc>
                <a:spcPct val="120000"/>
              </a:lnSpc>
              <a:spcBef>
                <a:spcPts val="0"/>
              </a:spcBef>
              <a:buNone/>
            </a:pPr>
            <a:r>
              <a:rPr lang="en-US" sz="2080" dirty="0" smtClean="0"/>
              <a:t>	$s - Start period (NR)</a:t>
            </a:r>
            <a:br>
              <a:rPr lang="en-US" sz="2080" dirty="0" smtClean="0"/>
            </a:br>
            <a:r>
              <a:rPr lang="en-US" sz="2080" dirty="0" smtClean="0"/>
              <a:t>$t - End period (NR)</a:t>
            </a:r>
            <a:br>
              <a:rPr lang="en-US" sz="2080" dirty="0" smtClean="0"/>
            </a:br>
            <a:r>
              <a:rPr lang="en-US" sz="2080" dirty="0" smtClean="0"/>
              <a:t>$u - Uniform Resource Identifier (R)</a:t>
            </a:r>
            <a:br>
              <a:rPr lang="en-US" sz="2080" dirty="0" smtClean="0"/>
            </a:br>
            <a:r>
              <a:rPr lang="en-US" sz="2080" dirty="0" smtClean="0"/>
              <a:t>$v - Source of information (R)</a:t>
            </a:r>
          </a:p>
          <a:p>
            <a:pPr>
              <a:lnSpc>
                <a:spcPct val="120000"/>
              </a:lnSpc>
              <a:spcBef>
                <a:spcPts val="0"/>
              </a:spcBef>
              <a:buNone/>
            </a:pPr>
            <a:r>
              <a:rPr lang="en-US" sz="2080" dirty="0" smtClean="0"/>
              <a:t>	$z - Public note (R)</a:t>
            </a:r>
          </a:p>
          <a:p>
            <a:pPr>
              <a:lnSpc>
                <a:spcPct val="120000"/>
              </a:lnSpc>
              <a:spcBef>
                <a:spcPts val="0"/>
              </a:spcBef>
              <a:buNone/>
            </a:pPr>
            <a:r>
              <a:rPr lang="en-US" sz="2080" dirty="0" smtClean="0"/>
              <a:t>	$4 - </a:t>
            </a:r>
            <a:r>
              <a:rPr lang="en-US" sz="2080" dirty="0" err="1" smtClean="0"/>
              <a:t>Relator</a:t>
            </a:r>
            <a:r>
              <a:rPr lang="en-US" sz="2080" dirty="0" smtClean="0"/>
              <a:t> code (R)</a:t>
            </a:r>
            <a:br>
              <a:rPr lang="en-US" sz="2080" dirty="0" smtClean="0"/>
            </a:br>
            <a:r>
              <a:rPr lang="en-US" sz="2080" dirty="0" smtClean="0"/>
              <a:t>$6 - Linkage (NR)</a:t>
            </a:r>
            <a:br>
              <a:rPr lang="en-US" sz="2080" dirty="0" smtClean="0"/>
            </a:br>
            <a:r>
              <a:rPr lang="en-US" sz="2080" dirty="0" smtClean="0"/>
              <a:t>$8 - Field link and sequence number (R)</a:t>
            </a:r>
            <a:endParaRPr lang="en-US" sz="208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
            <a:ext cx="8229600" cy="639762"/>
          </a:xfrm>
        </p:spPr>
        <p:txBody>
          <a:bodyPr>
            <a:normAutofit fontScale="90000"/>
          </a:bodyPr>
          <a:lstStyle/>
          <a:p>
            <a:r>
              <a:rPr lang="en-US" dirty="0" smtClean="0"/>
              <a:t>371 - Address</a:t>
            </a:r>
            <a:endParaRPr lang="en-US" dirty="0"/>
          </a:p>
        </p:txBody>
      </p:sp>
      <p:sp>
        <p:nvSpPr>
          <p:cNvPr id="3" name="Content Placeholder 2"/>
          <p:cNvSpPr>
            <a:spLocks noGrp="1"/>
          </p:cNvSpPr>
          <p:nvPr>
            <p:ph idx="1"/>
          </p:nvPr>
        </p:nvSpPr>
        <p:spPr>
          <a:xfrm>
            <a:off x="990600" y="762000"/>
            <a:ext cx="7239000" cy="5791200"/>
          </a:xfrm>
        </p:spPr>
        <p:txBody>
          <a:bodyPr>
            <a:noAutofit/>
          </a:bodyPr>
          <a:lstStyle/>
          <a:p>
            <a:pPr>
              <a:buNone/>
            </a:pPr>
            <a:r>
              <a:rPr lang="en-US" sz="2400" dirty="0" smtClean="0"/>
              <a:t>PCC best practices</a:t>
            </a:r>
          </a:p>
          <a:p>
            <a:r>
              <a:rPr lang="en-US" sz="2400" dirty="0" smtClean="0"/>
              <a:t>Supply based on cataloger's judgment, if the information is readily available and not already being recorded in field 370 subfield $e (Place of residence/headquarters).</a:t>
            </a:r>
          </a:p>
          <a:p>
            <a:r>
              <a:rPr lang="en-US" sz="2400" dirty="0" smtClean="0"/>
              <a:t>An address should have at a minimum a city ($b) or email ($m) present. Prefer field 370 $c if only a country is available.</a:t>
            </a:r>
          </a:p>
          <a:p>
            <a:r>
              <a:rPr lang="en-US" sz="2400" dirty="0" smtClean="0"/>
              <a:t>Do not record physical addresses for living people.</a:t>
            </a:r>
          </a:p>
          <a:p>
            <a:r>
              <a:rPr lang="en-US" sz="2400" dirty="0" smtClean="0"/>
              <a:t>Catalogers are not required to maintain address information when updating a record that contains an address.</a:t>
            </a:r>
          </a:p>
          <a:p>
            <a:r>
              <a:rPr lang="en-US" sz="2400" dirty="0" smtClean="0"/>
              <a:t>Subfield $m should contain only an e-mail address. Do not add an internet address for the 1XX in this field</a:t>
            </a:r>
          </a:p>
          <a:p>
            <a:endParaRPr lang="en-US" sz="208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320040"/>
            <a:ext cx="9148572" cy="6233922"/>
          </a:xfrm>
          <a:prstGeom prst="rect">
            <a:avLst/>
          </a:prstGeom>
          <a:noFill/>
          <a:ln w="9525">
            <a:noFill/>
            <a:miter lim="800000"/>
            <a:headEnd/>
            <a:tailEnd/>
          </a:ln>
        </p:spPr>
      </p:pic>
      <p:sp>
        <p:nvSpPr>
          <p:cNvPr id="4" name="TextBox 3"/>
          <p:cNvSpPr txBox="1"/>
          <p:nvPr/>
        </p:nvSpPr>
        <p:spPr>
          <a:xfrm>
            <a:off x="5410200" y="1066800"/>
            <a:ext cx="3124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Address of the Person</a:t>
            </a:r>
          </a:p>
          <a:p>
            <a:pPr algn="ctr"/>
            <a:r>
              <a:rPr lang="en-US" dirty="0" smtClean="0">
                <a:solidFill>
                  <a:srgbClr val="FF0000"/>
                </a:solidFill>
              </a:rPr>
              <a:t>371</a:t>
            </a:r>
            <a:endParaRPr lang="en-US" dirty="0">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1440"/>
            <a:ext cx="9085478" cy="6666890"/>
          </a:xfrm>
          <a:prstGeom prst="rect">
            <a:avLst/>
          </a:prstGeom>
          <a:noFill/>
          <a:ln w="9525">
            <a:noFill/>
            <a:miter lim="800000"/>
            <a:headEnd/>
            <a:tailEnd/>
          </a:ln>
        </p:spPr>
      </p:pic>
      <p:sp>
        <p:nvSpPr>
          <p:cNvPr id="3" name="TextBox 2"/>
          <p:cNvSpPr txBox="1"/>
          <p:nvPr/>
        </p:nvSpPr>
        <p:spPr>
          <a:xfrm>
            <a:off x="5105400" y="3657600"/>
            <a:ext cx="3124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Address of the Corporate Body</a:t>
            </a:r>
          </a:p>
          <a:p>
            <a:pPr algn="ctr"/>
            <a:r>
              <a:rPr lang="en-US" dirty="0" smtClean="0">
                <a:solidFill>
                  <a:srgbClr val="FF0000"/>
                </a:solidFill>
              </a:rPr>
              <a:t>371</a:t>
            </a:r>
            <a:endParaRPr lang="en-US"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Field of Activity</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r>
              <a:rPr lang="en-US" dirty="0" smtClean="0">
                <a:solidFill>
                  <a:srgbClr val="0000FF"/>
                </a:solidFill>
              </a:rPr>
              <a:t>Persons</a:t>
            </a:r>
          </a:p>
          <a:p>
            <a:pPr>
              <a:buNone/>
            </a:pPr>
            <a:r>
              <a:rPr lang="en-US" dirty="0"/>
              <a:t>	</a:t>
            </a:r>
            <a:r>
              <a:rPr lang="en-US" dirty="0" smtClean="0"/>
              <a:t>9.15  Field of Activity of the Person</a:t>
            </a:r>
          </a:p>
          <a:p>
            <a:r>
              <a:rPr lang="en-US" dirty="0" smtClean="0">
                <a:solidFill>
                  <a:srgbClr val="0000FF"/>
                </a:solidFill>
              </a:rPr>
              <a:t>Corporate Bodies</a:t>
            </a:r>
          </a:p>
          <a:p>
            <a:pPr>
              <a:buNone/>
            </a:pPr>
            <a:r>
              <a:rPr lang="en-US" dirty="0"/>
              <a:t>	</a:t>
            </a:r>
            <a:r>
              <a:rPr lang="en-US" dirty="0" smtClean="0"/>
              <a:t>11.10  Field of Activity of the Corporate Body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372 - Field of Activity</a:t>
            </a:r>
            <a:endParaRPr lang="en-US" dirty="0"/>
          </a:p>
        </p:txBody>
      </p:sp>
      <p:sp>
        <p:nvSpPr>
          <p:cNvPr id="3" name="Content Placeholder 2"/>
          <p:cNvSpPr>
            <a:spLocks noGrp="1"/>
          </p:cNvSpPr>
          <p:nvPr>
            <p:ph idx="1"/>
          </p:nvPr>
        </p:nvSpPr>
        <p:spPr>
          <a:xfrm>
            <a:off x="990600" y="1066800"/>
            <a:ext cx="7239000" cy="5791200"/>
          </a:xfrm>
        </p:spPr>
        <p:txBody>
          <a:bodyPr>
            <a:noAutofit/>
          </a:bodyPr>
          <a:lstStyle/>
          <a:p>
            <a:r>
              <a:rPr lang="en-US" sz="2500" dirty="0" smtClean="0"/>
              <a:t>Indicators not defined</a:t>
            </a:r>
          </a:p>
          <a:p>
            <a:pPr>
              <a:lnSpc>
                <a:spcPct val="120000"/>
              </a:lnSpc>
              <a:spcBef>
                <a:spcPts val="0"/>
              </a:spcBef>
            </a:pPr>
            <a:r>
              <a:rPr lang="en-US" sz="2500" dirty="0" smtClean="0"/>
              <a:t>Subfields</a:t>
            </a:r>
          </a:p>
          <a:p>
            <a:pPr>
              <a:lnSpc>
                <a:spcPct val="120000"/>
              </a:lnSpc>
              <a:spcBef>
                <a:spcPts val="0"/>
              </a:spcBef>
              <a:buNone/>
            </a:pPr>
            <a:r>
              <a:rPr lang="en-US" sz="2500" dirty="0"/>
              <a:t>	</a:t>
            </a:r>
            <a:r>
              <a:rPr lang="en-US" sz="2500" dirty="0" smtClean="0"/>
              <a:t>$a - Field of activity (R)</a:t>
            </a:r>
            <a:br>
              <a:rPr lang="en-US" sz="2500" dirty="0" smtClean="0"/>
            </a:br>
            <a:r>
              <a:rPr lang="en-US" sz="2500" dirty="0" smtClean="0"/>
              <a:t>$s - Start period (NR)</a:t>
            </a:r>
          </a:p>
          <a:p>
            <a:pPr>
              <a:lnSpc>
                <a:spcPct val="120000"/>
              </a:lnSpc>
              <a:spcBef>
                <a:spcPts val="0"/>
              </a:spcBef>
              <a:buNone/>
            </a:pPr>
            <a:r>
              <a:rPr lang="en-US" sz="2500" dirty="0" smtClean="0"/>
              <a:t>	$t - End period (NR)</a:t>
            </a:r>
          </a:p>
          <a:p>
            <a:pPr>
              <a:lnSpc>
                <a:spcPct val="120000"/>
              </a:lnSpc>
              <a:spcBef>
                <a:spcPts val="0"/>
              </a:spcBef>
              <a:buNone/>
            </a:pPr>
            <a:r>
              <a:rPr lang="en-US" sz="2500" dirty="0" smtClean="0"/>
              <a:t>	$u - Uniform Resource Identifier (R)</a:t>
            </a:r>
          </a:p>
          <a:p>
            <a:pPr>
              <a:lnSpc>
                <a:spcPct val="120000"/>
              </a:lnSpc>
              <a:spcBef>
                <a:spcPts val="0"/>
              </a:spcBef>
              <a:buNone/>
            </a:pPr>
            <a:r>
              <a:rPr lang="en-US" sz="2500" dirty="0" smtClean="0"/>
              <a:t>	$v - Source of information (R)</a:t>
            </a:r>
          </a:p>
          <a:p>
            <a:pPr>
              <a:lnSpc>
                <a:spcPct val="120000"/>
              </a:lnSpc>
              <a:spcBef>
                <a:spcPts val="0"/>
              </a:spcBef>
              <a:buNone/>
            </a:pPr>
            <a:r>
              <a:rPr lang="en-US" sz="2500" dirty="0" smtClean="0"/>
              <a:t>	$0 - Record control number (R)</a:t>
            </a:r>
            <a:br>
              <a:rPr lang="en-US" sz="2500" dirty="0" smtClean="0"/>
            </a:br>
            <a:r>
              <a:rPr lang="en-US" sz="2500" dirty="0" smtClean="0"/>
              <a:t>$2 - Source of term (NR)</a:t>
            </a:r>
          </a:p>
          <a:p>
            <a:pPr>
              <a:lnSpc>
                <a:spcPct val="120000"/>
              </a:lnSpc>
              <a:spcBef>
                <a:spcPts val="0"/>
              </a:spcBef>
              <a:buNone/>
            </a:pPr>
            <a:r>
              <a:rPr lang="en-US" sz="2500" dirty="0" smtClean="0"/>
              <a:t>	$6 - Linkage (NR)</a:t>
            </a:r>
            <a:br>
              <a:rPr lang="en-US" sz="2500" dirty="0" smtClean="0"/>
            </a:br>
            <a:r>
              <a:rPr lang="en-US" sz="2500" dirty="0" smtClean="0"/>
              <a:t>$8 - Field link and sequence number (R)</a:t>
            </a:r>
            <a:endParaRPr lang="en-US" sz="25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372 - Field of Activity</a:t>
            </a:r>
            <a:endParaRPr lang="en-US" dirty="0"/>
          </a:p>
        </p:txBody>
      </p:sp>
      <p:sp>
        <p:nvSpPr>
          <p:cNvPr id="3" name="Content Placeholder 2"/>
          <p:cNvSpPr>
            <a:spLocks noGrp="1"/>
          </p:cNvSpPr>
          <p:nvPr>
            <p:ph idx="1"/>
          </p:nvPr>
        </p:nvSpPr>
        <p:spPr>
          <a:xfrm>
            <a:off x="685800" y="1066800"/>
            <a:ext cx="7924800" cy="5791200"/>
          </a:xfrm>
        </p:spPr>
        <p:txBody>
          <a:bodyPr>
            <a:noAutofit/>
          </a:bodyPr>
          <a:lstStyle/>
          <a:p>
            <a:pPr>
              <a:buNone/>
            </a:pPr>
            <a:r>
              <a:rPr lang="en-US" sz="2400" dirty="0" smtClean="0"/>
              <a:t>PCC policies</a:t>
            </a:r>
          </a:p>
          <a:p>
            <a:r>
              <a:rPr lang="en-US" sz="2400" dirty="0" smtClean="0"/>
              <a:t>Prefer controlled vocabulary, such as LCSH or </a:t>
            </a:r>
            <a:r>
              <a:rPr lang="en-US" sz="2400" dirty="0" err="1" smtClean="0"/>
              <a:t>MeSH</a:t>
            </a:r>
            <a:r>
              <a:rPr lang="en-US" sz="2400" dirty="0" smtClean="0"/>
              <a:t>, recording the source in subfield $2</a:t>
            </a:r>
            <a:endParaRPr lang="en-US" sz="2400" i="1" dirty="0" smtClean="0"/>
          </a:p>
          <a:p>
            <a:r>
              <a:rPr lang="en-US" sz="2400" dirty="0" smtClean="0"/>
              <a:t>Capitalize first word in subfield $a</a:t>
            </a:r>
            <a:endParaRPr lang="en-US" sz="2400" i="1" dirty="0" smtClean="0"/>
          </a:p>
          <a:p>
            <a:endParaRPr lang="en-US" sz="2400" i="1" dirty="0" smtClean="0"/>
          </a:p>
          <a:p>
            <a:endParaRPr lang="en-US" sz="2500" dirty="0" smtClean="0"/>
          </a:p>
          <a:p>
            <a:pPr>
              <a:buNone/>
            </a:pPr>
            <a:endParaRPr lang="en-US" sz="25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1440" y="0"/>
            <a:ext cx="8964549" cy="6881089"/>
          </a:xfrm>
          <a:prstGeom prst="rect">
            <a:avLst/>
          </a:prstGeom>
          <a:noFill/>
          <a:ln w="9525">
            <a:noFill/>
            <a:miter lim="800000"/>
            <a:headEnd/>
            <a:tailEnd/>
          </a:ln>
        </p:spPr>
      </p:pic>
      <p:sp>
        <p:nvSpPr>
          <p:cNvPr id="5" name="TextBox 4"/>
          <p:cNvSpPr txBox="1"/>
          <p:nvPr/>
        </p:nvSpPr>
        <p:spPr>
          <a:xfrm>
            <a:off x="4648200" y="2438400"/>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Field of Activity</a:t>
            </a:r>
          </a:p>
          <a:p>
            <a:pPr algn="ctr"/>
            <a:r>
              <a:rPr lang="en-US" dirty="0" smtClean="0">
                <a:solidFill>
                  <a:srgbClr val="FF0000"/>
                </a:solidFill>
              </a:rPr>
              <a:t>372</a:t>
            </a:r>
            <a:endParaRPr lang="en-US" dirty="0">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28016" y="0"/>
            <a:ext cx="8894826" cy="6858000"/>
          </a:xfrm>
          <a:prstGeom prst="rect">
            <a:avLst/>
          </a:prstGeom>
          <a:noFill/>
          <a:ln w="9525">
            <a:noFill/>
            <a:miter lim="800000"/>
            <a:headEnd/>
            <a:tailEnd/>
          </a:ln>
        </p:spPr>
      </p:pic>
      <p:sp>
        <p:nvSpPr>
          <p:cNvPr id="3" name="TextBox 2"/>
          <p:cNvSpPr txBox="1"/>
          <p:nvPr/>
        </p:nvSpPr>
        <p:spPr>
          <a:xfrm>
            <a:off x="4495800" y="2971800"/>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Field of Activity</a:t>
            </a:r>
          </a:p>
          <a:p>
            <a:pPr algn="ctr"/>
            <a:r>
              <a:rPr lang="en-US" dirty="0" smtClean="0">
                <a:solidFill>
                  <a:srgbClr val="FF0000"/>
                </a:solidFill>
              </a:rPr>
              <a:t>372</a:t>
            </a:r>
            <a:endParaRPr lang="en-US" dirty="0">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599" y="-1"/>
            <a:ext cx="8689086" cy="6844284"/>
          </a:xfrm>
          <a:prstGeom prst="rect">
            <a:avLst/>
          </a:prstGeom>
          <a:noFill/>
          <a:ln w="9525">
            <a:noFill/>
            <a:miter lim="800000"/>
            <a:headEnd/>
            <a:tailEnd/>
          </a:ln>
        </p:spPr>
      </p:pic>
      <p:sp>
        <p:nvSpPr>
          <p:cNvPr id="3" name="TextBox 2"/>
          <p:cNvSpPr txBox="1"/>
          <p:nvPr/>
        </p:nvSpPr>
        <p:spPr>
          <a:xfrm>
            <a:off x="4800600" y="609600"/>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Field of Activity</a:t>
            </a:r>
          </a:p>
          <a:p>
            <a:pPr algn="ctr"/>
            <a:r>
              <a:rPr lang="en-US" dirty="0" smtClean="0">
                <a:solidFill>
                  <a:srgbClr val="FF0000"/>
                </a:solidFill>
              </a:rPr>
              <a:t>372</a:t>
            </a:r>
            <a:endParaRPr 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952500" y="527050"/>
            <a:ext cx="7239000" cy="58039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Associated Group</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r>
              <a:rPr lang="en-US" dirty="0" smtClean="0">
                <a:solidFill>
                  <a:srgbClr val="0000FF"/>
                </a:solidFill>
              </a:rPr>
              <a:t>Persons</a:t>
            </a:r>
          </a:p>
          <a:p>
            <a:pPr>
              <a:buNone/>
            </a:pPr>
            <a:r>
              <a:rPr lang="en-US" dirty="0"/>
              <a:t>	</a:t>
            </a:r>
            <a:r>
              <a:rPr lang="en-US" dirty="0" smtClean="0"/>
              <a:t>9.13  Affiliation</a:t>
            </a:r>
          </a:p>
          <a:p>
            <a:r>
              <a:rPr lang="en-US" dirty="0" smtClean="0">
                <a:solidFill>
                  <a:srgbClr val="0000FF"/>
                </a:solidFill>
              </a:rPr>
              <a:t>Corporate Bodies</a:t>
            </a:r>
          </a:p>
          <a:p>
            <a:pPr>
              <a:buNone/>
            </a:pPr>
            <a:r>
              <a:rPr lang="en-US" dirty="0"/>
              <a:t>	</a:t>
            </a:r>
            <a:r>
              <a:rPr lang="en-US" dirty="0" smtClean="0"/>
              <a:t>11.5  Associated Institution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373 - Associated Group</a:t>
            </a:r>
            <a:endParaRPr lang="en-US" dirty="0"/>
          </a:p>
        </p:txBody>
      </p:sp>
      <p:sp>
        <p:nvSpPr>
          <p:cNvPr id="3" name="Content Placeholder 2"/>
          <p:cNvSpPr>
            <a:spLocks noGrp="1"/>
          </p:cNvSpPr>
          <p:nvPr>
            <p:ph idx="1"/>
          </p:nvPr>
        </p:nvSpPr>
        <p:spPr>
          <a:xfrm>
            <a:off x="990600" y="1066800"/>
            <a:ext cx="7239000" cy="5791200"/>
          </a:xfrm>
        </p:spPr>
        <p:txBody>
          <a:bodyPr>
            <a:noAutofit/>
          </a:bodyPr>
          <a:lstStyle/>
          <a:p>
            <a:r>
              <a:rPr lang="en-US" sz="2500" dirty="0" smtClean="0"/>
              <a:t>Indicators not defined</a:t>
            </a:r>
          </a:p>
          <a:p>
            <a:pPr>
              <a:lnSpc>
                <a:spcPct val="120000"/>
              </a:lnSpc>
              <a:spcBef>
                <a:spcPts val="0"/>
              </a:spcBef>
            </a:pPr>
            <a:r>
              <a:rPr lang="en-US" sz="2500" dirty="0" smtClean="0"/>
              <a:t>Subfields</a:t>
            </a:r>
          </a:p>
          <a:p>
            <a:pPr>
              <a:lnSpc>
                <a:spcPct val="120000"/>
              </a:lnSpc>
              <a:spcBef>
                <a:spcPts val="0"/>
              </a:spcBef>
              <a:buNone/>
            </a:pPr>
            <a:r>
              <a:rPr lang="en-US" sz="2500" dirty="0"/>
              <a:t>	</a:t>
            </a:r>
            <a:r>
              <a:rPr lang="en-US" sz="2500" dirty="0" smtClean="0"/>
              <a:t>$a - Associated group (R)</a:t>
            </a:r>
            <a:br>
              <a:rPr lang="en-US" sz="2500" dirty="0" smtClean="0"/>
            </a:br>
            <a:r>
              <a:rPr lang="en-US" sz="2500" dirty="0" smtClean="0"/>
              <a:t>$s - Start period (NR)</a:t>
            </a:r>
          </a:p>
          <a:p>
            <a:pPr>
              <a:lnSpc>
                <a:spcPct val="120000"/>
              </a:lnSpc>
              <a:spcBef>
                <a:spcPts val="0"/>
              </a:spcBef>
              <a:buNone/>
            </a:pPr>
            <a:r>
              <a:rPr lang="en-US" sz="2500" dirty="0" smtClean="0"/>
              <a:t>	$t - End period (NR)</a:t>
            </a:r>
          </a:p>
          <a:p>
            <a:pPr>
              <a:lnSpc>
                <a:spcPct val="120000"/>
              </a:lnSpc>
              <a:spcBef>
                <a:spcPts val="0"/>
              </a:spcBef>
              <a:buNone/>
            </a:pPr>
            <a:r>
              <a:rPr lang="en-US" sz="2500" dirty="0" smtClean="0"/>
              <a:t>	$u - Uniform Resource Identifier (R)</a:t>
            </a:r>
          </a:p>
          <a:p>
            <a:pPr>
              <a:lnSpc>
                <a:spcPct val="120000"/>
              </a:lnSpc>
              <a:spcBef>
                <a:spcPts val="0"/>
              </a:spcBef>
              <a:buNone/>
            </a:pPr>
            <a:r>
              <a:rPr lang="en-US" sz="2500" dirty="0" smtClean="0"/>
              <a:t>	$v - Source of information (R)</a:t>
            </a:r>
          </a:p>
          <a:p>
            <a:pPr>
              <a:lnSpc>
                <a:spcPct val="120000"/>
              </a:lnSpc>
              <a:spcBef>
                <a:spcPts val="0"/>
              </a:spcBef>
              <a:buNone/>
            </a:pPr>
            <a:r>
              <a:rPr lang="en-US" sz="2500" dirty="0" smtClean="0"/>
              <a:t>	$0 - Record control number (R)</a:t>
            </a:r>
            <a:br>
              <a:rPr lang="en-US" sz="2500" dirty="0" smtClean="0"/>
            </a:br>
            <a:r>
              <a:rPr lang="en-US" sz="2500" dirty="0" smtClean="0"/>
              <a:t>$2 - Source of term (NR)</a:t>
            </a:r>
          </a:p>
          <a:p>
            <a:pPr>
              <a:lnSpc>
                <a:spcPct val="120000"/>
              </a:lnSpc>
              <a:spcBef>
                <a:spcPts val="0"/>
              </a:spcBef>
              <a:buNone/>
            </a:pPr>
            <a:r>
              <a:rPr lang="en-US" sz="2500" dirty="0" smtClean="0"/>
              <a:t>	$6 - Linkage (NR)</a:t>
            </a:r>
            <a:br>
              <a:rPr lang="en-US" sz="2500" dirty="0" smtClean="0"/>
            </a:br>
            <a:r>
              <a:rPr lang="en-US" sz="2500" dirty="0" smtClean="0"/>
              <a:t>$8 - Field link and sequence number (R)</a:t>
            </a:r>
            <a:endParaRPr lang="en-US" sz="25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373 - Associated Group</a:t>
            </a:r>
            <a:endParaRPr lang="en-US" dirty="0"/>
          </a:p>
        </p:txBody>
      </p:sp>
      <p:sp>
        <p:nvSpPr>
          <p:cNvPr id="3" name="Content Placeholder 2"/>
          <p:cNvSpPr>
            <a:spLocks noGrp="1"/>
          </p:cNvSpPr>
          <p:nvPr>
            <p:ph idx="1"/>
          </p:nvPr>
        </p:nvSpPr>
        <p:spPr>
          <a:xfrm>
            <a:off x="685800" y="1066800"/>
            <a:ext cx="7924800" cy="5791200"/>
          </a:xfrm>
        </p:spPr>
        <p:txBody>
          <a:bodyPr>
            <a:noAutofit/>
          </a:bodyPr>
          <a:lstStyle/>
          <a:p>
            <a:pPr>
              <a:buNone/>
            </a:pPr>
            <a:r>
              <a:rPr lang="en-US" sz="2400" dirty="0" smtClean="0"/>
              <a:t>PCC policies</a:t>
            </a:r>
          </a:p>
          <a:p>
            <a:r>
              <a:rPr lang="en-US" sz="2400" dirty="0" smtClean="0"/>
              <a:t>Prefer a controlled vocabulary, such as the LC/NACO Authority File, giving source of name in subfield $2</a:t>
            </a:r>
          </a:p>
          <a:p>
            <a:r>
              <a:rPr lang="en-US" sz="2400" dirty="0" smtClean="0"/>
              <a:t>Subfields found in authorized access point in LC/NACO Authority File are removed but punctuation is preserved:</a:t>
            </a:r>
          </a:p>
          <a:p>
            <a:endParaRPr lang="en-US" sz="2400" dirty="0" smtClean="0"/>
          </a:p>
          <a:p>
            <a:pPr>
              <a:buNone/>
            </a:pPr>
            <a:r>
              <a:rPr lang="en-US" sz="2400" dirty="0" smtClean="0"/>
              <a:t>	Corporate name in LC/NAF: </a:t>
            </a:r>
          </a:p>
          <a:p>
            <a:pPr>
              <a:buNone/>
            </a:pPr>
            <a:r>
              <a:rPr lang="en-US" sz="2400" dirty="0" smtClean="0"/>
              <a:t>	110 1_ $a United States. $b Congress. $b Senate </a:t>
            </a:r>
          </a:p>
          <a:p>
            <a:pPr>
              <a:buNone/>
            </a:pPr>
            <a:endParaRPr lang="en-US" sz="2400" dirty="0" smtClean="0"/>
          </a:p>
          <a:p>
            <a:pPr>
              <a:buNone/>
            </a:pPr>
            <a:r>
              <a:rPr lang="en-US" sz="2400" dirty="0" smtClean="0"/>
              <a:t>	Form of name in 373: </a:t>
            </a:r>
          </a:p>
          <a:p>
            <a:pPr>
              <a:buNone/>
            </a:pPr>
            <a:r>
              <a:rPr lang="en-US" sz="2400" dirty="0" smtClean="0"/>
              <a:t>	373 __ $a United States. Congress. Senate $2 </a:t>
            </a:r>
            <a:r>
              <a:rPr lang="en-US" sz="2400" dirty="0" err="1" smtClean="0"/>
              <a:t>naf</a:t>
            </a:r>
            <a:r>
              <a:rPr lang="en-US" sz="2400" dirty="0" smtClean="0"/>
              <a:t>  </a:t>
            </a:r>
          </a:p>
          <a:p>
            <a:endParaRPr lang="en-US" sz="2400" dirty="0" smtClean="0"/>
          </a:p>
          <a:p>
            <a:endParaRPr lang="en-US" sz="2400" i="1" dirty="0" smtClean="0"/>
          </a:p>
          <a:p>
            <a:pPr>
              <a:buNone/>
            </a:pPr>
            <a:r>
              <a:rPr lang="en-US" sz="2400" i="1" dirty="0" smtClean="0"/>
              <a:t>	</a:t>
            </a:r>
          </a:p>
          <a:p>
            <a:endParaRPr lang="en-US" sz="2400" i="1" dirty="0" smtClean="0"/>
          </a:p>
          <a:p>
            <a:endParaRPr lang="en-US" sz="2500" dirty="0" smtClean="0"/>
          </a:p>
          <a:p>
            <a:pPr>
              <a:buNone/>
            </a:pPr>
            <a:endParaRPr lang="en-US" sz="25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8872" y="20574"/>
            <a:ext cx="8901684" cy="6837426"/>
          </a:xfrm>
          <a:prstGeom prst="rect">
            <a:avLst/>
          </a:prstGeom>
          <a:noFill/>
          <a:ln w="9525">
            <a:noFill/>
            <a:miter lim="800000"/>
            <a:headEnd/>
            <a:tailEnd/>
          </a:ln>
        </p:spPr>
      </p:pic>
      <p:sp>
        <p:nvSpPr>
          <p:cNvPr id="3" name="TextBox 2"/>
          <p:cNvSpPr txBox="1"/>
          <p:nvPr/>
        </p:nvSpPr>
        <p:spPr>
          <a:xfrm>
            <a:off x="4495800" y="2057400"/>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Affiliation</a:t>
            </a:r>
          </a:p>
          <a:p>
            <a:pPr algn="ctr"/>
            <a:r>
              <a:rPr lang="en-US" dirty="0" smtClean="0">
                <a:solidFill>
                  <a:srgbClr val="FF0000"/>
                </a:solidFill>
              </a:rPr>
              <a:t>373</a:t>
            </a:r>
            <a:endParaRPr lang="en-US" dirty="0">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28016" y="-1"/>
            <a:ext cx="8894826" cy="6830568"/>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8193024" y="73152"/>
            <a:ext cx="790575" cy="209550"/>
          </a:xfrm>
          <a:prstGeom prst="rect">
            <a:avLst/>
          </a:prstGeom>
          <a:noFill/>
          <a:ln w="9525">
            <a:noFill/>
            <a:miter lim="800000"/>
            <a:headEnd/>
            <a:tailEnd/>
          </a:ln>
        </p:spPr>
      </p:pic>
      <p:sp>
        <p:nvSpPr>
          <p:cNvPr id="4" name="TextBox 3"/>
          <p:cNvSpPr txBox="1"/>
          <p:nvPr/>
        </p:nvSpPr>
        <p:spPr>
          <a:xfrm>
            <a:off x="4724400" y="1143000"/>
            <a:ext cx="3581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Affiliations, with dates when known</a:t>
            </a:r>
          </a:p>
          <a:p>
            <a:pPr algn="ctr"/>
            <a:r>
              <a:rPr lang="en-US" dirty="0" smtClean="0">
                <a:solidFill>
                  <a:srgbClr val="FF0000"/>
                </a:solidFill>
              </a:rPr>
              <a:t>373</a:t>
            </a:r>
            <a:endParaRPr lang="en-US" dirty="0">
              <a:solidFill>
                <a:srgbClr val="FF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73152" y="0"/>
            <a:ext cx="8993657" cy="6920332"/>
          </a:xfrm>
          <a:prstGeom prst="rect">
            <a:avLst/>
          </a:prstGeom>
          <a:noFill/>
          <a:ln w="9525">
            <a:noFill/>
            <a:miter lim="800000"/>
            <a:headEnd/>
            <a:tailEnd/>
          </a:ln>
        </p:spPr>
      </p:pic>
      <p:sp>
        <p:nvSpPr>
          <p:cNvPr id="3" name="TextBox 2"/>
          <p:cNvSpPr txBox="1"/>
          <p:nvPr/>
        </p:nvSpPr>
        <p:spPr>
          <a:xfrm>
            <a:off x="4648200" y="2743200"/>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Associated Institution</a:t>
            </a:r>
          </a:p>
          <a:p>
            <a:pPr algn="ctr"/>
            <a:r>
              <a:rPr lang="en-US" dirty="0" smtClean="0">
                <a:solidFill>
                  <a:srgbClr val="FF0000"/>
                </a:solidFill>
              </a:rPr>
              <a:t>373</a:t>
            </a:r>
            <a:endParaRPr lang="en-US" dirty="0">
              <a:solidFill>
                <a:srgbClr val="FF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28016" y="-3"/>
            <a:ext cx="8881110" cy="6830568"/>
          </a:xfrm>
          <a:prstGeom prst="rect">
            <a:avLst/>
          </a:prstGeom>
          <a:noFill/>
          <a:ln w="9525">
            <a:noFill/>
            <a:miter lim="800000"/>
            <a:headEnd/>
            <a:tailEnd/>
          </a:ln>
        </p:spPr>
      </p:pic>
      <p:sp>
        <p:nvSpPr>
          <p:cNvPr id="3" name="TextBox 2"/>
          <p:cNvSpPr txBox="1"/>
          <p:nvPr/>
        </p:nvSpPr>
        <p:spPr>
          <a:xfrm>
            <a:off x="4648200" y="2667000"/>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Associated Institution</a:t>
            </a:r>
          </a:p>
          <a:p>
            <a:pPr algn="ctr"/>
            <a:r>
              <a:rPr lang="en-US" dirty="0" smtClean="0">
                <a:solidFill>
                  <a:srgbClr val="FF0000"/>
                </a:solidFill>
              </a:rPr>
              <a:t>373</a:t>
            </a:r>
            <a:endParaRPr lang="en-US" dirty="0">
              <a:solidFill>
                <a:srgbClr val="FF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73152"/>
            <a:ext cx="9155582" cy="6729984"/>
          </a:xfrm>
          <a:prstGeom prst="rect">
            <a:avLst/>
          </a:prstGeom>
          <a:noFill/>
          <a:ln w="9525">
            <a:noFill/>
            <a:miter lim="800000"/>
            <a:headEnd/>
            <a:tailEnd/>
          </a:ln>
        </p:spPr>
      </p:pic>
      <p:sp>
        <p:nvSpPr>
          <p:cNvPr id="3" name="TextBox 2"/>
          <p:cNvSpPr txBox="1"/>
          <p:nvPr/>
        </p:nvSpPr>
        <p:spPr>
          <a:xfrm>
            <a:off x="4648200" y="2667000"/>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Associated Institution</a:t>
            </a:r>
          </a:p>
          <a:p>
            <a:pPr algn="ctr"/>
            <a:r>
              <a:rPr lang="en-US" dirty="0" smtClean="0">
                <a:solidFill>
                  <a:srgbClr val="FF0000"/>
                </a:solidFill>
              </a:rPr>
              <a:t>373</a:t>
            </a:r>
            <a:endParaRPr lang="en-US" dirty="0">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Language</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r>
              <a:rPr lang="en-US" dirty="0" smtClean="0">
                <a:solidFill>
                  <a:srgbClr val="0000FF"/>
                </a:solidFill>
              </a:rPr>
              <a:t>Persons</a:t>
            </a:r>
          </a:p>
          <a:p>
            <a:pPr>
              <a:buNone/>
            </a:pPr>
            <a:r>
              <a:rPr lang="en-US" dirty="0"/>
              <a:t>	</a:t>
            </a:r>
            <a:r>
              <a:rPr lang="en-US" dirty="0" smtClean="0"/>
              <a:t>9.14  Language of the Person</a:t>
            </a:r>
          </a:p>
          <a:p>
            <a:r>
              <a:rPr lang="en-US" dirty="0" smtClean="0">
                <a:solidFill>
                  <a:srgbClr val="0000FF"/>
                </a:solidFill>
              </a:rPr>
              <a:t>Families</a:t>
            </a:r>
          </a:p>
          <a:p>
            <a:pPr>
              <a:buNone/>
            </a:pPr>
            <a:r>
              <a:rPr lang="en-US" dirty="0"/>
              <a:t>	</a:t>
            </a:r>
            <a:r>
              <a:rPr lang="en-US" dirty="0" smtClean="0"/>
              <a:t>10.8  Language of the Family  </a:t>
            </a:r>
          </a:p>
          <a:p>
            <a:r>
              <a:rPr lang="en-US" dirty="0" smtClean="0">
                <a:solidFill>
                  <a:srgbClr val="0000FF"/>
                </a:solidFill>
              </a:rPr>
              <a:t>Corporate Bodies</a:t>
            </a:r>
          </a:p>
          <a:p>
            <a:pPr>
              <a:buNone/>
            </a:pPr>
            <a:r>
              <a:rPr lang="en-US" dirty="0"/>
              <a:t>	</a:t>
            </a:r>
            <a:r>
              <a:rPr lang="en-US" dirty="0" smtClean="0"/>
              <a:t>11.8  Language of the Corporate Body</a:t>
            </a:r>
          </a:p>
          <a:p>
            <a:r>
              <a:rPr lang="en-US" dirty="0" smtClean="0">
                <a:solidFill>
                  <a:srgbClr val="0000FF"/>
                </a:solidFill>
              </a:rPr>
              <a:t>Works and Expressions</a:t>
            </a:r>
            <a:endParaRPr lang="en-US" dirty="0" smtClean="0"/>
          </a:p>
          <a:p>
            <a:pPr>
              <a:buNone/>
            </a:pPr>
            <a:r>
              <a:rPr lang="en-US" dirty="0" smtClean="0">
                <a:solidFill>
                  <a:srgbClr val="0000FF"/>
                </a:solidFill>
              </a:rPr>
              <a:t>	</a:t>
            </a:r>
            <a:r>
              <a:rPr lang="en-US" dirty="0" smtClean="0"/>
              <a:t>6.11  Language of Expression</a:t>
            </a:r>
          </a:p>
        </p:txBody>
      </p:sp>
      <p:pic>
        <p:nvPicPr>
          <p:cNvPr id="4" name="Picture 7"/>
          <p:cNvPicPr>
            <a:picLocks noChangeAspect="1" noChangeArrowheads="1"/>
          </p:cNvPicPr>
          <p:nvPr/>
        </p:nvPicPr>
        <p:blipFill>
          <a:blip r:embed="rId3" cstate="print"/>
          <a:srcRect/>
          <a:stretch>
            <a:fillRect/>
          </a:stretch>
        </p:blipFill>
        <p:spPr bwMode="auto">
          <a:xfrm>
            <a:off x="5867400" y="2895600"/>
            <a:ext cx="793488" cy="5975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377 - Associated Language</a:t>
            </a:r>
            <a:endParaRPr lang="en-US" dirty="0"/>
          </a:p>
        </p:txBody>
      </p:sp>
      <p:sp>
        <p:nvSpPr>
          <p:cNvPr id="3" name="Content Placeholder 2"/>
          <p:cNvSpPr>
            <a:spLocks noGrp="1"/>
          </p:cNvSpPr>
          <p:nvPr>
            <p:ph idx="1"/>
          </p:nvPr>
        </p:nvSpPr>
        <p:spPr>
          <a:xfrm>
            <a:off x="990600" y="1066800"/>
            <a:ext cx="7239000" cy="5791200"/>
          </a:xfrm>
        </p:spPr>
        <p:txBody>
          <a:bodyPr>
            <a:noAutofit/>
          </a:bodyPr>
          <a:lstStyle/>
          <a:p>
            <a:r>
              <a:rPr lang="en-US" sz="2500" dirty="0" smtClean="0"/>
              <a:t>First Indicator not defined</a:t>
            </a:r>
          </a:p>
          <a:p>
            <a:r>
              <a:rPr lang="en-US" sz="2500" dirty="0" smtClean="0"/>
              <a:t>Second Indicator</a:t>
            </a:r>
          </a:p>
          <a:p>
            <a:pPr lvl="1">
              <a:buNone/>
            </a:pPr>
            <a:r>
              <a:rPr lang="en-US" sz="2500" dirty="0" smtClean="0"/>
              <a:t># - MARC language code</a:t>
            </a:r>
          </a:p>
          <a:p>
            <a:pPr lvl="1">
              <a:buNone/>
            </a:pPr>
            <a:r>
              <a:rPr lang="en-US" sz="2500" dirty="0" smtClean="0"/>
              <a:t>7 - Source specified in $2</a:t>
            </a:r>
          </a:p>
          <a:p>
            <a:pPr>
              <a:lnSpc>
                <a:spcPct val="120000"/>
              </a:lnSpc>
              <a:spcBef>
                <a:spcPts val="0"/>
              </a:spcBef>
            </a:pPr>
            <a:r>
              <a:rPr lang="en-US" sz="2500" dirty="0" smtClean="0"/>
              <a:t>Subfields</a:t>
            </a:r>
          </a:p>
          <a:p>
            <a:pPr>
              <a:lnSpc>
                <a:spcPct val="120000"/>
              </a:lnSpc>
              <a:spcBef>
                <a:spcPts val="0"/>
              </a:spcBef>
              <a:buNone/>
            </a:pPr>
            <a:r>
              <a:rPr lang="en-US" sz="2500" dirty="0"/>
              <a:t>	</a:t>
            </a:r>
            <a:r>
              <a:rPr lang="en-US" sz="2500" dirty="0" smtClean="0"/>
              <a:t>$a - Language code (R)</a:t>
            </a:r>
            <a:br>
              <a:rPr lang="en-US" sz="2500" dirty="0" smtClean="0"/>
            </a:br>
            <a:r>
              <a:rPr lang="en-US" sz="2500" dirty="0" smtClean="0"/>
              <a:t>$l - Language term (R)</a:t>
            </a:r>
            <a:br>
              <a:rPr lang="en-US" sz="2500" dirty="0" smtClean="0"/>
            </a:br>
            <a:r>
              <a:rPr lang="en-US" sz="2500" dirty="0" smtClean="0"/>
              <a:t>$2 - Source of code (NR)</a:t>
            </a:r>
          </a:p>
          <a:p>
            <a:pPr>
              <a:lnSpc>
                <a:spcPct val="120000"/>
              </a:lnSpc>
              <a:spcBef>
                <a:spcPts val="0"/>
              </a:spcBef>
              <a:buNone/>
            </a:pPr>
            <a:r>
              <a:rPr lang="en-US" sz="2500" dirty="0" smtClean="0"/>
              <a:t>	$6 - Linkage (NR)</a:t>
            </a:r>
            <a:br>
              <a:rPr lang="en-US" sz="2500" dirty="0" smtClean="0"/>
            </a:br>
            <a:r>
              <a:rPr lang="en-US" sz="2500" dirty="0" smtClean="0"/>
              <a:t>$8 - Field link and sequence number (R)</a:t>
            </a: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600200" y="304800"/>
            <a:ext cx="6160770" cy="6241447"/>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377 - Associated Language</a:t>
            </a:r>
            <a:endParaRPr lang="en-US" dirty="0"/>
          </a:p>
        </p:txBody>
      </p:sp>
      <p:sp>
        <p:nvSpPr>
          <p:cNvPr id="3" name="Content Placeholder 2"/>
          <p:cNvSpPr>
            <a:spLocks noGrp="1"/>
          </p:cNvSpPr>
          <p:nvPr>
            <p:ph idx="1"/>
          </p:nvPr>
        </p:nvSpPr>
        <p:spPr>
          <a:xfrm>
            <a:off x="685800" y="1066800"/>
            <a:ext cx="7772400" cy="5791200"/>
          </a:xfrm>
        </p:spPr>
        <p:txBody>
          <a:bodyPr>
            <a:noAutofit/>
          </a:bodyPr>
          <a:lstStyle/>
          <a:p>
            <a:pPr>
              <a:buNone/>
            </a:pPr>
            <a:r>
              <a:rPr lang="en-US" sz="2400" dirty="0" smtClean="0"/>
              <a:t>PCC policies</a:t>
            </a:r>
          </a:p>
          <a:p>
            <a:r>
              <a:rPr lang="en-US" sz="2400" dirty="0" smtClean="0"/>
              <a:t>Prefer language codes over language terms, using codes from the </a:t>
            </a:r>
            <a:r>
              <a:rPr lang="en-US" sz="2400" i="1" dirty="0" smtClean="0"/>
              <a:t>MARC Code List for Languages</a:t>
            </a:r>
          </a:p>
          <a:p>
            <a:r>
              <a:rPr lang="en-US" sz="2400" dirty="0" smtClean="0"/>
              <a:t>Use subfield $l (Language term) only to provide information not available in the </a:t>
            </a:r>
            <a:r>
              <a:rPr lang="en-US" sz="2400" i="1" dirty="0" smtClean="0"/>
              <a:t>MARC Code List for Languages</a:t>
            </a:r>
          </a:p>
          <a:p>
            <a:r>
              <a:rPr lang="en-US" sz="2400" dirty="0" smtClean="0"/>
              <a:t>Use second indicator value “7” and subfield $2 when a code is take from any language code list other than the </a:t>
            </a:r>
            <a:r>
              <a:rPr lang="en-US" sz="2400" i="1" dirty="0" smtClean="0"/>
              <a:t>MARC Code List for Languages. </a:t>
            </a:r>
            <a:r>
              <a:rPr lang="en-US" sz="2400" dirty="0" smtClean="0"/>
              <a:t>Source codes used in $2 are taken from the </a:t>
            </a:r>
            <a:r>
              <a:rPr lang="en-US" sz="2400" i="1" dirty="0" smtClean="0"/>
              <a:t>Language Code and Term Source Codes </a:t>
            </a:r>
            <a:r>
              <a:rPr lang="en-US" sz="2400" dirty="0" smtClean="0"/>
              <a:t>(http://www.loc.gov/standards/sourcelist/language.html)</a:t>
            </a:r>
          </a:p>
          <a:p>
            <a:endParaRPr lang="en-US" sz="2400" i="1" dirty="0" smtClean="0"/>
          </a:p>
          <a:p>
            <a:endParaRPr lang="en-US" sz="2500" dirty="0" smtClean="0"/>
          </a:p>
          <a:p>
            <a:pPr>
              <a:buNone/>
            </a:pPr>
            <a:endParaRPr lang="en-US" sz="25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144" y="152400"/>
            <a:ext cx="9134856" cy="6563106"/>
          </a:xfrm>
          <a:prstGeom prst="rect">
            <a:avLst/>
          </a:prstGeom>
          <a:noFill/>
          <a:ln w="9525">
            <a:noFill/>
            <a:miter lim="800000"/>
            <a:headEnd/>
            <a:tailEnd/>
          </a:ln>
        </p:spPr>
      </p:pic>
      <p:sp>
        <p:nvSpPr>
          <p:cNvPr id="3" name="TextBox 2"/>
          <p:cNvSpPr txBox="1"/>
          <p:nvPr/>
        </p:nvSpPr>
        <p:spPr>
          <a:xfrm>
            <a:off x="4724400" y="4038600"/>
            <a:ext cx="3048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Language of the Person</a:t>
            </a:r>
          </a:p>
          <a:p>
            <a:pPr algn="ctr"/>
            <a:r>
              <a:rPr lang="en-US" dirty="0" smtClean="0">
                <a:solidFill>
                  <a:srgbClr val="FF0000"/>
                </a:solidFill>
              </a:rPr>
              <a:t>377</a:t>
            </a:r>
            <a:endParaRPr lang="en-US" dirty="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 y="182880"/>
            <a:ext cx="9148572" cy="6535674"/>
          </a:xfrm>
          <a:prstGeom prst="rect">
            <a:avLst/>
          </a:prstGeom>
          <a:noFill/>
          <a:ln w="9525">
            <a:noFill/>
            <a:miter lim="800000"/>
            <a:headEnd/>
            <a:tailEnd/>
          </a:ln>
        </p:spPr>
      </p:pic>
      <p:sp>
        <p:nvSpPr>
          <p:cNvPr id="3" name="TextBox 2"/>
          <p:cNvSpPr txBox="1"/>
          <p:nvPr/>
        </p:nvSpPr>
        <p:spPr>
          <a:xfrm>
            <a:off x="5105400" y="990600"/>
            <a:ext cx="32766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Languages of the Corporate Body</a:t>
            </a:r>
          </a:p>
          <a:p>
            <a:pPr algn="ctr"/>
            <a:r>
              <a:rPr lang="en-US" dirty="0" smtClean="0">
                <a:solidFill>
                  <a:srgbClr val="FF0000"/>
                </a:solidFill>
              </a:rPr>
              <a:t>377</a:t>
            </a:r>
            <a:endParaRPr lang="en-US" dirty="0">
              <a:solidFill>
                <a:srgbClr val="FF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8288" y="182880"/>
            <a:ext cx="9162288" cy="6521958"/>
          </a:xfrm>
          <a:prstGeom prst="rect">
            <a:avLst/>
          </a:prstGeom>
          <a:noFill/>
          <a:ln w="9525">
            <a:noFill/>
            <a:miter lim="800000"/>
            <a:headEnd/>
            <a:tailEnd/>
          </a:ln>
        </p:spPr>
      </p:pic>
      <p:sp>
        <p:nvSpPr>
          <p:cNvPr id="5" name="TextBox 4"/>
          <p:cNvSpPr txBox="1"/>
          <p:nvPr/>
        </p:nvSpPr>
        <p:spPr>
          <a:xfrm>
            <a:off x="2895600" y="5562600"/>
            <a:ext cx="3048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Language of Expression</a:t>
            </a:r>
          </a:p>
          <a:p>
            <a:pPr algn="ctr"/>
            <a:r>
              <a:rPr lang="en-US" dirty="0" smtClean="0">
                <a:solidFill>
                  <a:srgbClr val="FF0000"/>
                </a:solidFill>
              </a:rPr>
              <a:t>377</a:t>
            </a:r>
            <a:endParaRPr lang="en-US" dirty="0">
              <a:solidFill>
                <a:srgbClr val="FF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Biography/History</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r>
              <a:rPr lang="en-US" dirty="0" smtClean="0">
                <a:solidFill>
                  <a:srgbClr val="0000FF"/>
                </a:solidFill>
              </a:rPr>
              <a:t>Persons</a:t>
            </a:r>
          </a:p>
          <a:p>
            <a:pPr>
              <a:buNone/>
            </a:pPr>
            <a:r>
              <a:rPr lang="en-US" dirty="0"/>
              <a:t>	</a:t>
            </a:r>
            <a:r>
              <a:rPr lang="en-US" dirty="0" smtClean="0"/>
              <a:t>9.17  Biographical Information</a:t>
            </a:r>
          </a:p>
          <a:p>
            <a:r>
              <a:rPr lang="en-US" dirty="0" smtClean="0">
                <a:solidFill>
                  <a:srgbClr val="0000FF"/>
                </a:solidFill>
              </a:rPr>
              <a:t>Families</a:t>
            </a:r>
          </a:p>
          <a:p>
            <a:pPr>
              <a:buNone/>
            </a:pPr>
            <a:r>
              <a:rPr lang="en-US" dirty="0"/>
              <a:t>	</a:t>
            </a:r>
            <a:r>
              <a:rPr lang="en-US" dirty="0" smtClean="0"/>
              <a:t>10.9  Family History</a:t>
            </a:r>
          </a:p>
          <a:p>
            <a:r>
              <a:rPr lang="en-US" dirty="0" smtClean="0">
                <a:solidFill>
                  <a:srgbClr val="0000FF"/>
                </a:solidFill>
              </a:rPr>
              <a:t>Corporate Bodies</a:t>
            </a:r>
          </a:p>
          <a:p>
            <a:pPr>
              <a:buNone/>
            </a:pPr>
            <a:r>
              <a:rPr lang="en-US" dirty="0"/>
              <a:t>	</a:t>
            </a:r>
            <a:r>
              <a:rPr lang="en-US" dirty="0" smtClean="0"/>
              <a:t>11.11  Corporate History</a:t>
            </a:r>
          </a:p>
          <a:p>
            <a:r>
              <a:rPr lang="en-US" dirty="0" smtClean="0">
                <a:solidFill>
                  <a:srgbClr val="0000FF"/>
                </a:solidFill>
              </a:rPr>
              <a:t>Works and Expressions</a:t>
            </a:r>
            <a:endParaRPr lang="en-US" dirty="0" smtClean="0"/>
          </a:p>
          <a:p>
            <a:pPr>
              <a:buNone/>
            </a:pPr>
            <a:r>
              <a:rPr lang="en-US" dirty="0" smtClean="0">
                <a:solidFill>
                  <a:srgbClr val="0000FF"/>
                </a:solidFill>
              </a:rPr>
              <a:t>	</a:t>
            </a:r>
            <a:r>
              <a:rPr lang="en-US" dirty="0" smtClean="0"/>
              <a:t>6.7  History of the Work</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678 - Biographical or Historical Data</a:t>
            </a:r>
            <a:endParaRPr lang="en-US" dirty="0"/>
          </a:p>
        </p:txBody>
      </p:sp>
      <p:sp>
        <p:nvSpPr>
          <p:cNvPr id="3" name="Content Placeholder 2"/>
          <p:cNvSpPr>
            <a:spLocks noGrp="1"/>
          </p:cNvSpPr>
          <p:nvPr>
            <p:ph idx="1"/>
          </p:nvPr>
        </p:nvSpPr>
        <p:spPr>
          <a:xfrm>
            <a:off x="990600" y="1066800"/>
            <a:ext cx="7239000" cy="5791200"/>
          </a:xfrm>
        </p:spPr>
        <p:txBody>
          <a:bodyPr>
            <a:noAutofit/>
          </a:bodyPr>
          <a:lstStyle/>
          <a:p>
            <a:r>
              <a:rPr lang="en-US" sz="2500" dirty="0" smtClean="0"/>
              <a:t>First Indicator </a:t>
            </a:r>
          </a:p>
          <a:p>
            <a:pPr>
              <a:buNone/>
            </a:pPr>
            <a:r>
              <a:rPr lang="en-US" sz="2500" dirty="0" smtClean="0"/>
              <a:t>	# - No information provided</a:t>
            </a:r>
          </a:p>
          <a:p>
            <a:pPr>
              <a:buNone/>
            </a:pPr>
            <a:r>
              <a:rPr lang="en-US" sz="2500" dirty="0" smtClean="0"/>
              <a:t>	1 - Biographical sketch</a:t>
            </a:r>
          </a:p>
          <a:p>
            <a:pPr>
              <a:buNone/>
            </a:pPr>
            <a:r>
              <a:rPr lang="en-US" sz="2500" dirty="0" smtClean="0"/>
              <a:t>	2 - Administrative history</a:t>
            </a:r>
          </a:p>
          <a:p>
            <a:r>
              <a:rPr lang="en-US" sz="2500" dirty="0" smtClean="0"/>
              <a:t>Second Indicator not defined</a:t>
            </a:r>
          </a:p>
          <a:p>
            <a:pPr>
              <a:lnSpc>
                <a:spcPct val="120000"/>
              </a:lnSpc>
              <a:spcBef>
                <a:spcPts val="0"/>
              </a:spcBef>
            </a:pPr>
            <a:r>
              <a:rPr lang="en-US" sz="2500" dirty="0" smtClean="0"/>
              <a:t>Subfields</a:t>
            </a:r>
          </a:p>
          <a:p>
            <a:pPr>
              <a:lnSpc>
                <a:spcPct val="120000"/>
              </a:lnSpc>
              <a:spcBef>
                <a:spcPts val="0"/>
              </a:spcBef>
              <a:buNone/>
            </a:pPr>
            <a:r>
              <a:rPr lang="en-US" sz="2500" dirty="0"/>
              <a:t>	</a:t>
            </a:r>
            <a:r>
              <a:rPr lang="en-US" sz="2500" dirty="0" smtClean="0"/>
              <a:t>$a - Biographical or historical data (R)</a:t>
            </a:r>
            <a:br>
              <a:rPr lang="en-US" sz="2500" dirty="0" smtClean="0"/>
            </a:br>
            <a:r>
              <a:rPr lang="en-US" sz="2500" dirty="0" smtClean="0"/>
              <a:t>$b - Expansion (NR)</a:t>
            </a:r>
            <a:br>
              <a:rPr lang="en-US" sz="2500" dirty="0" smtClean="0"/>
            </a:br>
            <a:r>
              <a:rPr lang="en-US" sz="2500" dirty="0" smtClean="0"/>
              <a:t>$u - Uniform Resource Identifier (R)</a:t>
            </a:r>
          </a:p>
          <a:p>
            <a:pPr>
              <a:lnSpc>
                <a:spcPct val="120000"/>
              </a:lnSpc>
              <a:spcBef>
                <a:spcPts val="0"/>
              </a:spcBef>
              <a:buNone/>
            </a:pPr>
            <a:r>
              <a:rPr lang="en-US" sz="2500" dirty="0" smtClean="0"/>
              <a:t>	$6 - Linkage (NR)</a:t>
            </a:r>
            <a:br>
              <a:rPr lang="en-US" sz="2500" dirty="0" smtClean="0"/>
            </a:br>
            <a:r>
              <a:rPr lang="en-US" sz="2500" dirty="0" smtClean="0"/>
              <a:t>$8 - Field link and sequence number (R)</a:t>
            </a:r>
            <a:endParaRPr lang="en-US" sz="25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dirty="0" smtClean="0"/>
              <a:t>678 - Biographical or Historical Data</a:t>
            </a:r>
            <a:endParaRPr lang="en-US" dirty="0"/>
          </a:p>
        </p:txBody>
      </p:sp>
      <p:sp>
        <p:nvSpPr>
          <p:cNvPr id="3" name="Content Placeholder 2"/>
          <p:cNvSpPr>
            <a:spLocks noGrp="1"/>
          </p:cNvSpPr>
          <p:nvPr>
            <p:ph idx="1"/>
          </p:nvPr>
        </p:nvSpPr>
        <p:spPr>
          <a:xfrm>
            <a:off x="685800" y="1066800"/>
            <a:ext cx="7772400" cy="5791200"/>
          </a:xfrm>
        </p:spPr>
        <p:txBody>
          <a:bodyPr>
            <a:noAutofit/>
          </a:bodyPr>
          <a:lstStyle/>
          <a:p>
            <a:pPr>
              <a:buNone/>
            </a:pPr>
            <a:r>
              <a:rPr lang="en-US" sz="2400" dirty="0" smtClean="0"/>
              <a:t>PCC policies</a:t>
            </a:r>
          </a:p>
          <a:p>
            <a:r>
              <a:rPr lang="en-US" sz="2400" dirty="0" smtClean="0"/>
              <a:t>Construct the note in concise but complete sentences, keeping in mind that the information will be used in public displays. </a:t>
            </a:r>
            <a:endParaRPr lang="en-US" sz="2400" i="1" dirty="0" smtClean="0"/>
          </a:p>
          <a:p>
            <a:pPr>
              <a:buNone/>
            </a:pPr>
            <a:endParaRPr lang="en-US" sz="2400" i="1" dirty="0" smtClean="0"/>
          </a:p>
          <a:p>
            <a:endParaRPr lang="en-US" sz="2500" dirty="0" smtClean="0"/>
          </a:p>
          <a:p>
            <a:pPr>
              <a:buNone/>
            </a:pPr>
            <a:endParaRPr lang="en-US" sz="25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04799" y="-1"/>
            <a:ext cx="8553526" cy="6831482"/>
          </a:xfrm>
          <a:prstGeom prst="rect">
            <a:avLst/>
          </a:prstGeom>
          <a:noFill/>
          <a:ln w="9525">
            <a:noFill/>
            <a:miter lim="800000"/>
            <a:headEnd/>
            <a:tailEnd/>
          </a:ln>
        </p:spPr>
      </p:pic>
      <p:sp>
        <p:nvSpPr>
          <p:cNvPr id="6" name="TextBox 5"/>
          <p:cNvSpPr txBox="1"/>
          <p:nvPr/>
        </p:nvSpPr>
        <p:spPr>
          <a:xfrm>
            <a:off x="4648200" y="914400"/>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Biographical Information</a:t>
            </a:r>
          </a:p>
          <a:p>
            <a:pPr algn="ctr"/>
            <a:r>
              <a:rPr lang="en-US" dirty="0" smtClean="0">
                <a:solidFill>
                  <a:srgbClr val="FF0000"/>
                </a:solidFill>
              </a:rPr>
              <a:t>678</a:t>
            </a:r>
            <a:endParaRPr lang="en-US" dirty="0">
              <a:solidFill>
                <a:srgbClr val="FF0000"/>
              </a:solidFill>
            </a:endParaRPr>
          </a:p>
        </p:txBody>
      </p:sp>
      <p:sp>
        <p:nvSpPr>
          <p:cNvPr id="7" name="TextBox 6"/>
          <p:cNvSpPr txBox="1"/>
          <p:nvPr/>
        </p:nvSpPr>
        <p:spPr>
          <a:xfrm>
            <a:off x="3749040" y="3364992"/>
            <a:ext cx="381000" cy="369332"/>
          </a:xfrm>
          <a:prstGeom prst="rect">
            <a:avLst/>
          </a:prstGeom>
          <a:noFill/>
        </p:spPr>
        <p:txBody>
          <a:bodyPr wrap="square" rtlCol="0">
            <a:spAutoFit/>
          </a:bodyPr>
          <a:lstStyle/>
          <a:p>
            <a:r>
              <a:rPr lang="en-US" dirty="0" smtClean="0"/>
              <a:t>-</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4800" y="0"/>
            <a:ext cx="8560613" cy="6881089"/>
          </a:xfrm>
          <a:prstGeom prst="rect">
            <a:avLst/>
          </a:prstGeom>
          <a:noFill/>
          <a:ln w="9525">
            <a:noFill/>
            <a:miter lim="800000"/>
            <a:headEnd/>
            <a:tailEnd/>
          </a:ln>
        </p:spPr>
      </p:pic>
      <p:sp>
        <p:nvSpPr>
          <p:cNvPr id="3" name="TextBox 2"/>
          <p:cNvSpPr txBox="1"/>
          <p:nvPr/>
        </p:nvSpPr>
        <p:spPr>
          <a:xfrm>
            <a:off x="4648200" y="914400"/>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Family History</a:t>
            </a:r>
          </a:p>
          <a:p>
            <a:pPr algn="ctr"/>
            <a:r>
              <a:rPr lang="en-US" dirty="0" smtClean="0">
                <a:solidFill>
                  <a:srgbClr val="FF0000"/>
                </a:solidFill>
              </a:rPr>
              <a:t>678</a:t>
            </a:r>
            <a:endParaRPr lang="en-US" dirty="0">
              <a:solidFill>
                <a:srgbClr val="FF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57200" y="19431"/>
            <a:ext cx="8199196" cy="6838569"/>
          </a:xfrm>
          <a:prstGeom prst="rect">
            <a:avLst/>
          </a:prstGeom>
          <a:noFill/>
          <a:ln w="9525">
            <a:noFill/>
            <a:miter lim="800000"/>
            <a:headEnd/>
            <a:tailEnd/>
          </a:ln>
        </p:spPr>
      </p:pic>
      <p:sp>
        <p:nvSpPr>
          <p:cNvPr id="3" name="TextBox 2"/>
          <p:cNvSpPr txBox="1"/>
          <p:nvPr/>
        </p:nvSpPr>
        <p:spPr>
          <a:xfrm>
            <a:off x="4648200" y="685800"/>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History of the Work</a:t>
            </a:r>
          </a:p>
          <a:p>
            <a:pPr algn="ctr"/>
            <a:r>
              <a:rPr lang="en-US" dirty="0" smtClean="0">
                <a:solidFill>
                  <a:srgbClr val="FF0000"/>
                </a:solidFill>
              </a:rPr>
              <a:t>678</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752600" y="118872"/>
            <a:ext cx="6317590" cy="6682892"/>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460" dirty="0" smtClean="0"/>
              <a:t>Other Attributes of Person or Corporate Body</a:t>
            </a:r>
            <a:endParaRPr lang="en-US" sz="3460" dirty="0"/>
          </a:p>
        </p:txBody>
      </p:sp>
      <p:sp>
        <p:nvSpPr>
          <p:cNvPr id="3" name="Content Placeholder 2"/>
          <p:cNvSpPr>
            <a:spLocks noGrp="1"/>
          </p:cNvSpPr>
          <p:nvPr>
            <p:ph idx="1"/>
          </p:nvPr>
        </p:nvSpPr>
        <p:spPr>
          <a:xfrm>
            <a:off x="762000" y="1447800"/>
            <a:ext cx="7848600" cy="4953000"/>
          </a:xfrm>
        </p:spPr>
        <p:txBody>
          <a:bodyPr>
            <a:noAutofit/>
          </a:bodyPr>
          <a:lstStyle/>
          <a:p>
            <a:r>
              <a:rPr lang="en-US" sz="2200" dirty="0" smtClean="0"/>
              <a:t>9.4 - Title of the Person</a:t>
            </a:r>
          </a:p>
          <a:p>
            <a:r>
              <a:rPr lang="en-US" sz="2200" dirty="0" smtClean="0"/>
              <a:t>9.6 - Other Designation Associated with the Person</a:t>
            </a:r>
          </a:p>
          <a:p>
            <a:pPr>
              <a:buNone/>
            </a:pPr>
            <a:r>
              <a:rPr lang="en-US" sz="2200" dirty="0" smtClean="0"/>
              <a:t>		9.6.1.4 - Saints</a:t>
            </a:r>
          </a:p>
          <a:p>
            <a:pPr>
              <a:buNone/>
            </a:pPr>
            <a:r>
              <a:rPr lang="en-US" sz="2200" dirty="0" smtClean="0"/>
              <a:t>		9.6.1.5 - Spirits</a:t>
            </a:r>
          </a:p>
          <a:p>
            <a:pPr>
              <a:buNone/>
            </a:pPr>
            <a:r>
              <a:rPr lang="en-US" sz="2200" dirty="0" smtClean="0"/>
              <a:t>		9.6.1.6 - Persons Named in Sacred Scriptures or Apocryphal 		Books</a:t>
            </a:r>
          </a:p>
          <a:p>
            <a:pPr>
              <a:buNone/>
            </a:pPr>
            <a:r>
              <a:rPr lang="en-US" sz="2200" dirty="0" smtClean="0"/>
              <a:t>		9.6.1.7 - Fictitious and Legendary Persons</a:t>
            </a:r>
          </a:p>
          <a:p>
            <a:pPr>
              <a:buNone/>
            </a:pPr>
            <a:r>
              <a:rPr lang="en-US" sz="2200" dirty="0" smtClean="0"/>
              <a:t>		9.6.1.8 - Real Non-human Entities</a:t>
            </a:r>
          </a:p>
          <a:p>
            <a:pPr>
              <a:buNone/>
            </a:pPr>
            <a:r>
              <a:rPr lang="en-US" sz="2200" dirty="0" smtClean="0"/>
              <a:t>		9.6.1.9 - Other Designation</a:t>
            </a:r>
          </a:p>
          <a:p>
            <a:r>
              <a:rPr lang="en-US" sz="2200" dirty="0" smtClean="0"/>
              <a:t>11.7.1.4 - Type of Corporate Body</a:t>
            </a:r>
          </a:p>
          <a:p>
            <a:r>
              <a:rPr lang="en-US" sz="2200" dirty="0" smtClean="0"/>
              <a:t>11.7.1.5 - Type of Jurisdiction</a:t>
            </a:r>
          </a:p>
          <a:p>
            <a:r>
              <a:rPr lang="en-US" sz="2200" dirty="0" smtClean="0"/>
              <a:t>11.7.1.6 - Other Designation</a:t>
            </a:r>
          </a:p>
          <a:p>
            <a:pPr>
              <a:buNone/>
            </a:pPr>
            <a:endParaRPr lang="en-US" sz="2400"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460" dirty="0" smtClean="0"/>
              <a:t>368 - Other Attributes of Person or Corporate Body</a:t>
            </a:r>
            <a:endParaRPr lang="en-US" sz="3460" dirty="0"/>
          </a:p>
        </p:txBody>
      </p:sp>
      <p:sp>
        <p:nvSpPr>
          <p:cNvPr id="3" name="Content Placeholder 2"/>
          <p:cNvSpPr>
            <a:spLocks noGrp="1"/>
          </p:cNvSpPr>
          <p:nvPr>
            <p:ph idx="1"/>
          </p:nvPr>
        </p:nvSpPr>
        <p:spPr>
          <a:xfrm>
            <a:off x="990600" y="1219200"/>
            <a:ext cx="7239000" cy="4953000"/>
          </a:xfrm>
        </p:spPr>
        <p:txBody>
          <a:bodyPr>
            <a:noAutofit/>
          </a:bodyPr>
          <a:lstStyle/>
          <a:p>
            <a:r>
              <a:rPr lang="en-US" sz="2000" dirty="0" smtClean="0"/>
              <a:t>Indicators not defined</a:t>
            </a:r>
          </a:p>
          <a:p>
            <a:pPr>
              <a:lnSpc>
                <a:spcPct val="120000"/>
              </a:lnSpc>
              <a:spcBef>
                <a:spcPts val="0"/>
              </a:spcBef>
            </a:pPr>
            <a:r>
              <a:rPr lang="en-US" sz="2000" dirty="0" smtClean="0"/>
              <a:t>Subfields</a:t>
            </a:r>
          </a:p>
          <a:p>
            <a:pPr>
              <a:buNone/>
            </a:pPr>
            <a:r>
              <a:rPr lang="en-US" sz="2000" dirty="0"/>
              <a:t>	</a:t>
            </a:r>
            <a:r>
              <a:rPr lang="en-US" sz="2000" dirty="0" smtClean="0"/>
              <a:t>$a - Type of corporate body (R)</a:t>
            </a:r>
          </a:p>
          <a:p>
            <a:pPr>
              <a:buNone/>
            </a:pPr>
            <a:r>
              <a:rPr lang="en-US" sz="2000" dirty="0" smtClean="0"/>
              <a:t>	$b - Type of jurisdiction (R)</a:t>
            </a:r>
          </a:p>
          <a:p>
            <a:pPr>
              <a:buNone/>
            </a:pPr>
            <a:r>
              <a:rPr lang="en-US" sz="2000" dirty="0" smtClean="0"/>
              <a:t>	$c - Other designation (R)</a:t>
            </a:r>
          </a:p>
          <a:p>
            <a:pPr>
              <a:buNone/>
            </a:pPr>
            <a:r>
              <a:rPr lang="en-US" sz="2000" dirty="0" smtClean="0"/>
              <a:t>	$d - Title of person (R)</a:t>
            </a:r>
          </a:p>
          <a:p>
            <a:pPr>
              <a:buNone/>
            </a:pPr>
            <a:r>
              <a:rPr lang="en-US" sz="2000" dirty="0" smtClean="0"/>
              <a:t>	$s - Start period (NR)</a:t>
            </a:r>
          </a:p>
          <a:p>
            <a:pPr>
              <a:buNone/>
            </a:pPr>
            <a:r>
              <a:rPr lang="en-US" sz="2000" dirty="0" smtClean="0"/>
              <a:t>	$t - End period (NR)</a:t>
            </a:r>
          </a:p>
          <a:p>
            <a:pPr>
              <a:buNone/>
            </a:pPr>
            <a:r>
              <a:rPr lang="en-US" sz="2000" dirty="0" smtClean="0"/>
              <a:t>	$u - Uniform Resource Identifier (R)</a:t>
            </a:r>
          </a:p>
          <a:p>
            <a:pPr>
              <a:buNone/>
            </a:pPr>
            <a:r>
              <a:rPr lang="en-US" sz="2000" dirty="0" smtClean="0"/>
              <a:t>	$v - Source of information (R)</a:t>
            </a:r>
          </a:p>
          <a:p>
            <a:pPr>
              <a:buNone/>
            </a:pPr>
            <a:r>
              <a:rPr lang="en-US" sz="2000" dirty="0" smtClean="0"/>
              <a:t>	$0 - Authority record control number or standard number (R)</a:t>
            </a:r>
          </a:p>
          <a:p>
            <a:pPr>
              <a:buNone/>
            </a:pPr>
            <a:r>
              <a:rPr lang="en-US" sz="2000" dirty="0" smtClean="0"/>
              <a:t>	$2 - Source (NR)</a:t>
            </a:r>
          </a:p>
          <a:p>
            <a:pPr>
              <a:buNone/>
            </a:pPr>
            <a:r>
              <a:rPr lang="en-US" sz="2000" dirty="0" smtClean="0"/>
              <a:t>	$6 - Linkage (NR)</a:t>
            </a:r>
          </a:p>
          <a:p>
            <a:pPr>
              <a:buNone/>
            </a:pPr>
            <a:r>
              <a:rPr lang="en-US" sz="2000" dirty="0" smtClean="0"/>
              <a:t>	$8 - Field link and sequence number (R)</a:t>
            </a:r>
          </a:p>
          <a:p>
            <a:pPr>
              <a:buNone/>
            </a:pPr>
            <a:endParaRPr lang="en-US" sz="2400"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460" dirty="0" smtClean="0"/>
              <a:t>368 - Other Attributes of Person or Corporate Body</a:t>
            </a:r>
            <a:endParaRPr lang="en-US" sz="3460" dirty="0"/>
          </a:p>
        </p:txBody>
      </p:sp>
      <p:sp>
        <p:nvSpPr>
          <p:cNvPr id="3" name="Content Placeholder 2"/>
          <p:cNvSpPr>
            <a:spLocks noGrp="1"/>
          </p:cNvSpPr>
          <p:nvPr>
            <p:ph idx="1"/>
          </p:nvPr>
        </p:nvSpPr>
        <p:spPr>
          <a:xfrm>
            <a:off x="762000" y="1447800"/>
            <a:ext cx="7848600" cy="4953000"/>
          </a:xfrm>
        </p:spPr>
        <p:txBody>
          <a:bodyPr>
            <a:noAutofit/>
          </a:bodyPr>
          <a:lstStyle/>
          <a:p>
            <a:pPr>
              <a:buNone/>
            </a:pPr>
            <a:r>
              <a:rPr lang="en-US" sz="2200" dirty="0" smtClean="0"/>
              <a:t>PCC policies</a:t>
            </a:r>
          </a:p>
          <a:p>
            <a:r>
              <a:rPr lang="en-US" sz="2400" dirty="0" smtClean="0"/>
              <a:t>Prefer controlled vocabulary for terms, recording the source in subfield $2</a:t>
            </a:r>
          </a:p>
          <a:p>
            <a:r>
              <a:rPr lang="en-US" sz="2400" dirty="0" smtClean="0"/>
              <a:t>For consistency, capitalize the first term in each subfield $a, $b and $c</a:t>
            </a:r>
          </a:p>
          <a:p>
            <a:r>
              <a:rPr lang="en-US" sz="2400" dirty="0" smtClean="0"/>
              <a:t>Until further notice LC/PCC catalogers are asked NOT to supply the following subfields: $d (Title of person), $s (Start period), $t (End period), $u (Uniform Resource Identifier), and $v (Source of Information)</a:t>
            </a:r>
          </a:p>
          <a:p>
            <a:endParaRPr lang="en-US" sz="2200" dirty="0" smtClean="0"/>
          </a:p>
          <a:p>
            <a:pPr>
              <a:buNone/>
            </a:pPr>
            <a:endParaRPr lang="en-US" sz="2400" dirty="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3152" y="137160"/>
            <a:ext cx="8969693" cy="6556915"/>
          </a:xfrm>
          <a:prstGeom prst="rect">
            <a:avLst/>
          </a:prstGeom>
          <a:noFill/>
          <a:ln w="9525">
            <a:noFill/>
            <a:miter lim="800000"/>
            <a:headEnd/>
            <a:tailEnd/>
          </a:ln>
        </p:spPr>
      </p:pic>
      <p:sp>
        <p:nvSpPr>
          <p:cNvPr id="4" name="TextBox 3"/>
          <p:cNvSpPr txBox="1"/>
          <p:nvPr/>
        </p:nvSpPr>
        <p:spPr>
          <a:xfrm>
            <a:off x="5943600" y="990600"/>
            <a:ext cx="2438400" cy="646331"/>
          </a:xfrm>
          <a:prstGeom prst="rect">
            <a:avLst/>
          </a:prstGeom>
          <a:noFill/>
          <a:ln>
            <a:solidFill>
              <a:schemeClr val="tx1"/>
            </a:solidFill>
          </a:ln>
        </p:spPr>
        <p:txBody>
          <a:bodyPr wrap="square" rtlCol="0">
            <a:spAutoFit/>
          </a:bodyPr>
          <a:lstStyle/>
          <a:p>
            <a:pPr algn="ctr"/>
            <a:r>
              <a:rPr lang="en-US" dirty="0" smtClean="0"/>
              <a:t>Title of the Person</a:t>
            </a:r>
          </a:p>
          <a:p>
            <a:pPr algn="ctr"/>
            <a:r>
              <a:rPr lang="en-US" dirty="0" smtClean="0">
                <a:solidFill>
                  <a:srgbClr val="FF0000"/>
                </a:solidFill>
              </a:rPr>
              <a:t>368 $d</a:t>
            </a:r>
            <a:endParaRPr lang="en-US" dirty="0">
              <a:solidFill>
                <a:srgbClr val="FF000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 y="-2"/>
            <a:ext cx="9114282" cy="6837426"/>
          </a:xfrm>
          <a:prstGeom prst="rect">
            <a:avLst/>
          </a:prstGeom>
          <a:noFill/>
          <a:ln w="9525">
            <a:noFill/>
            <a:miter lim="800000"/>
            <a:headEnd/>
            <a:tailEnd/>
          </a:ln>
        </p:spPr>
      </p:pic>
      <p:sp>
        <p:nvSpPr>
          <p:cNvPr id="3" name="TextBox 2"/>
          <p:cNvSpPr txBox="1"/>
          <p:nvPr/>
        </p:nvSpPr>
        <p:spPr>
          <a:xfrm>
            <a:off x="5181600" y="1676400"/>
            <a:ext cx="2438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smtClean="0"/>
              <a:t>Title of the Person</a:t>
            </a:r>
          </a:p>
          <a:p>
            <a:pPr algn="ctr"/>
            <a:r>
              <a:rPr lang="en-US" dirty="0" smtClean="0">
                <a:solidFill>
                  <a:srgbClr val="FF0000"/>
                </a:solidFill>
              </a:rPr>
              <a:t>368 $d</a:t>
            </a:r>
            <a:endParaRPr lang="en-US" dirty="0">
              <a:solidFill>
                <a:srgbClr val="FF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82880" y="36576"/>
            <a:ext cx="8750999" cy="6803327"/>
          </a:xfrm>
          <a:prstGeom prst="rect">
            <a:avLst/>
          </a:prstGeom>
          <a:noFill/>
          <a:ln w="9525">
            <a:noFill/>
            <a:miter lim="800000"/>
            <a:headEnd/>
            <a:tailEnd/>
          </a:ln>
        </p:spPr>
      </p:pic>
      <p:sp>
        <p:nvSpPr>
          <p:cNvPr id="5" name="TextBox 4"/>
          <p:cNvSpPr txBox="1"/>
          <p:nvPr/>
        </p:nvSpPr>
        <p:spPr>
          <a:xfrm>
            <a:off x="5943600" y="838200"/>
            <a:ext cx="2438400" cy="923330"/>
          </a:xfrm>
          <a:prstGeom prst="rect">
            <a:avLst/>
          </a:prstGeom>
          <a:noFill/>
          <a:ln>
            <a:solidFill>
              <a:schemeClr val="tx1"/>
            </a:solidFill>
          </a:ln>
        </p:spPr>
        <p:txBody>
          <a:bodyPr wrap="square" rtlCol="0">
            <a:spAutoFit/>
          </a:bodyPr>
          <a:lstStyle/>
          <a:p>
            <a:pPr algn="ctr"/>
            <a:r>
              <a:rPr lang="en-US" dirty="0" smtClean="0"/>
              <a:t>Other Designation: Saints</a:t>
            </a:r>
          </a:p>
          <a:p>
            <a:pPr algn="ctr"/>
            <a:r>
              <a:rPr lang="en-US" dirty="0" smtClean="0">
                <a:solidFill>
                  <a:srgbClr val="FF0000"/>
                </a:solidFill>
              </a:rPr>
              <a:t>368 $c</a:t>
            </a:r>
            <a:endParaRPr lang="en-US" dirty="0">
              <a:solidFill>
                <a:srgbClr val="FF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9" y="3"/>
            <a:ext cx="9127808" cy="6844094"/>
          </a:xfrm>
          <a:prstGeom prst="rect">
            <a:avLst/>
          </a:prstGeom>
          <a:noFill/>
          <a:ln w="9525">
            <a:noFill/>
            <a:miter lim="800000"/>
            <a:headEnd/>
            <a:tailEnd/>
          </a:ln>
        </p:spPr>
      </p:pic>
      <p:sp>
        <p:nvSpPr>
          <p:cNvPr id="3" name="TextBox 2"/>
          <p:cNvSpPr txBox="1"/>
          <p:nvPr/>
        </p:nvSpPr>
        <p:spPr>
          <a:xfrm>
            <a:off x="5943600" y="838200"/>
            <a:ext cx="2438400" cy="923330"/>
          </a:xfrm>
          <a:prstGeom prst="rect">
            <a:avLst/>
          </a:prstGeom>
          <a:noFill/>
          <a:ln>
            <a:solidFill>
              <a:schemeClr val="tx1"/>
            </a:solidFill>
          </a:ln>
        </p:spPr>
        <p:txBody>
          <a:bodyPr wrap="square" rtlCol="0">
            <a:spAutoFit/>
          </a:bodyPr>
          <a:lstStyle/>
          <a:p>
            <a:pPr algn="ctr"/>
            <a:r>
              <a:rPr lang="en-US" dirty="0" smtClean="0"/>
              <a:t>Other Designation: Spirits</a:t>
            </a:r>
          </a:p>
          <a:p>
            <a:pPr algn="ctr"/>
            <a:r>
              <a:rPr lang="en-US" dirty="0" smtClean="0">
                <a:solidFill>
                  <a:srgbClr val="FF0000"/>
                </a:solidFill>
              </a:rPr>
              <a:t>368 $c</a:t>
            </a:r>
            <a:endParaRPr lang="en-US" dirty="0">
              <a:solidFill>
                <a:srgbClr val="FF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82880" y="3"/>
            <a:ext cx="8744236" cy="6837140"/>
          </a:xfrm>
          <a:prstGeom prst="rect">
            <a:avLst/>
          </a:prstGeom>
          <a:noFill/>
          <a:ln w="9525">
            <a:noFill/>
            <a:miter lim="800000"/>
            <a:headEnd/>
            <a:tailEnd/>
          </a:ln>
        </p:spPr>
      </p:pic>
      <p:sp>
        <p:nvSpPr>
          <p:cNvPr id="3" name="TextBox 2"/>
          <p:cNvSpPr txBox="1"/>
          <p:nvPr/>
        </p:nvSpPr>
        <p:spPr>
          <a:xfrm>
            <a:off x="5943600" y="533400"/>
            <a:ext cx="2438400" cy="1477328"/>
          </a:xfrm>
          <a:prstGeom prst="rect">
            <a:avLst/>
          </a:prstGeom>
          <a:noFill/>
          <a:ln>
            <a:solidFill>
              <a:schemeClr val="tx1"/>
            </a:solidFill>
          </a:ln>
        </p:spPr>
        <p:txBody>
          <a:bodyPr wrap="square" rtlCol="0">
            <a:spAutoFit/>
          </a:bodyPr>
          <a:lstStyle/>
          <a:p>
            <a:pPr algn="ctr"/>
            <a:r>
              <a:rPr lang="en-US" dirty="0" smtClean="0"/>
              <a:t>Other Designation: Persons Named in Sacred Scriptures and Apocryphal Books</a:t>
            </a:r>
          </a:p>
          <a:p>
            <a:pPr algn="ctr"/>
            <a:r>
              <a:rPr lang="en-US" dirty="0" smtClean="0">
                <a:solidFill>
                  <a:srgbClr val="FF0000"/>
                </a:solidFill>
              </a:rPr>
              <a:t>368 $c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9" y="3"/>
            <a:ext cx="9127808" cy="6858191"/>
          </a:xfrm>
          <a:prstGeom prst="rect">
            <a:avLst/>
          </a:prstGeom>
          <a:noFill/>
          <a:ln w="9525">
            <a:noFill/>
            <a:miter lim="800000"/>
            <a:headEnd/>
            <a:tailEnd/>
          </a:ln>
        </p:spPr>
      </p:pic>
      <p:sp>
        <p:nvSpPr>
          <p:cNvPr id="3" name="TextBox 2"/>
          <p:cNvSpPr txBox="1"/>
          <p:nvPr/>
        </p:nvSpPr>
        <p:spPr>
          <a:xfrm>
            <a:off x="5943600" y="685800"/>
            <a:ext cx="2438400" cy="1200329"/>
          </a:xfrm>
          <a:prstGeom prst="rect">
            <a:avLst/>
          </a:prstGeom>
          <a:noFill/>
          <a:ln>
            <a:solidFill>
              <a:schemeClr val="tx1"/>
            </a:solidFill>
          </a:ln>
        </p:spPr>
        <p:txBody>
          <a:bodyPr wrap="square" rtlCol="0">
            <a:spAutoFit/>
          </a:bodyPr>
          <a:lstStyle/>
          <a:p>
            <a:pPr algn="ctr"/>
            <a:r>
              <a:rPr lang="en-US" dirty="0" smtClean="0"/>
              <a:t>Other Designation: Fictitious and Legendary Persons</a:t>
            </a:r>
          </a:p>
          <a:p>
            <a:pPr algn="ctr"/>
            <a:r>
              <a:rPr lang="en-US" dirty="0" smtClean="0">
                <a:solidFill>
                  <a:srgbClr val="FF0000"/>
                </a:solidFill>
              </a:rPr>
              <a:t>368 $c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 y="3"/>
            <a:ext cx="9113711" cy="6858191"/>
          </a:xfrm>
          <a:prstGeom prst="rect">
            <a:avLst/>
          </a:prstGeom>
          <a:noFill/>
          <a:ln w="9525">
            <a:noFill/>
            <a:miter lim="800000"/>
            <a:headEnd/>
            <a:tailEnd/>
          </a:ln>
        </p:spPr>
      </p:pic>
      <p:sp>
        <p:nvSpPr>
          <p:cNvPr id="5" name="TextBox 4"/>
          <p:cNvSpPr txBox="1"/>
          <p:nvPr/>
        </p:nvSpPr>
        <p:spPr>
          <a:xfrm>
            <a:off x="5943600" y="685800"/>
            <a:ext cx="2438400" cy="1200329"/>
          </a:xfrm>
          <a:prstGeom prst="rect">
            <a:avLst/>
          </a:prstGeom>
          <a:noFill/>
          <a:ln>
            <a:solidFill>
              <a:schemeClr val="tx1"/>
            </a:solidFill>
          </a:ln>
        </p:spPr>
        <p:txBody>
          <a:bodyPr wrap="square" rtlCol="0">
            <a:spAutoFit/>
          </a:bodyPr>
          <a:lstStyle/>
          <a:p>
            <a:pPr algn="ctr"/>
            <a:r>
              <a:rPr lang="en-US" dirty="0" smtClean="0"/>
              <a:t>Other Designation: Fictitious and Legendary Persons</a:t>
            </a:r>
          </a:p>
          <a:p>
            <a:pPr algn="ctr"/>
            <a:r>
              <a:rPr lang="en-US" dirty="0" smtClean="0">
                <a:solidFill>
                  <a:srgbClr val="FF0000"/>
                </a:solidFill>
              </a:rPr>
              <a:t>368 $c</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3262</TotalTime>
  <Words>6174</Words>
  <Application>Microsoft Office PowerPoint</Application>
  <PresentationFormat>On-screen Show (4:3)</PresentationFormat>
  <Paragraphs>962</Paragraphs>
  <Slides>183</Slides>
  <Notes>134</Notes>
  <HiddenSlides>0</HiddenSlides>
  <MMClips>0</MMClips>
  <ScaleCrop>false</ScaleCrop>
  <HeadingPairs>
    <vt:vector size="4" baseType="variant">
      <vt:variant>
        <vt:lpstr>Theme</vt:lpstr>
      </vt:variant>
      <vt:variant>
        <vt:i4>1</vt:i4>
      </vt:variant>
      <vt:variant>
        <vt:lpstr>Slide Titles</vt:lpstr>
      </vt:variant>
      <vt:variant>
        <vt:i4>183</vt:i4>
      </vt:variant>
    </vt:vector>
  </HeadingPairs>
  <TitlesOfParts>
    <vt:vector size="184" baseType="lpstr">
      <vt:lpstr>Office Theme</vt:lpstr>
      <vt:lpstr>RDA and Authority Records: Enhancing Discovery</vt:lpstr>
      <vt:lpstr>RDA Framework</vt:lpstr>
      <vt:lpstr>Entities and Attributes</vt:lpstr>
      <vt:lpstr>MARC 21 Authority Format</vt:lpstr>
      <vt:lpstr>Documentation</vt:lpstr>
      <vt:lpstr>Slide 6</vt:lpstr>
      <vt:lpstr>Slide 7</vt:lpstr>
      <vt:lpstr>Slide 8</vt:lpstr>
      <vt:lpstr>Slide 9</vt:lpstr>
      <vt:lpstr>Slide 10</vt:lpstr>
      <vt:lpstr>Documentation</vt:lpstr>
      <vt:lpstr>Slide 12</vt:lpstr>
      <vt:lpstr>Slide 13</vt:lpstr>
      <vt:lpstr>New MARC 21 Authority Fields for RDA</vt:lpstr>
      <vt:lpstr>New MARC 21 Authority Fields for RDA</vt:lpstr>
      <vt:lpstr>New MARC 21 Authority Fields for Other (Non-RDA) Attributes of Works/Expressions</vt:lpstr>
      <vt:lpstr>Dates</vt:lpstr>
      <vt:lpstr>Dates</vt:lpstr>
      <vt:lpstr>046 - Special Coded Dates</vt:lpstr>
      <vt:lpstr>046 - Special Coded Dates</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046 - Special Coded Dates</vt:lpstr>
      <vt:lpstr>Slide 36</vt:lpstr>
      <vt:lpstr>046 - Special Coded Dates</vt:lpstr>
      <vt:lpstr>Slide 38</vt:lpstr>
      <vt:lpstr>Slide 39</vt:lpstr>
      <vt:lpstr>Slide 40</vt:lpstr>
      <vt:lpstr>Slide 41</vt:lpstr>
      <vt:lpstr>Places</vt:lpstr>
      <vt:lpstr>370 - Associated Place</vt:lpstr>
      <vt:lpstr>370 - Associated Place</vt:lpstr>
      <vt:lpstr>Slide 45</vt:lpstr>
      <vt:lpstr>370 - Associated Place</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Address</vt:lpstr>
      <vt:lpstr>371 - Address</vt:lpstr>
      <vt:lpstr>371 - Address</vt:lpstr>
      <vt:lpstr>Slide 62</vt:lpstr>
      <vt:lpstr>Slide 63</vt:lpstr>
      <vt:lpstr>Field of Activity</vt:lpstr>
      <vt:lpstr>372 - Field of Activity</vt:lpstr>
      <vt:lpstr>372 - Field of Activity</vt:lpstr>
      <vt:lpstr>Slide 67</vt:lpstr>
      <vt:lpstr>Slide 68</vt:lpstr>
      <vt:lpstr>Slide 69</vt:lpstr>
      <vt:lpstr>Associated Group</vt:lpstr>
      <vt:lpstr>373 - Associated Group</vt:lpstr>
      <vt:lpstr>373 - Associated Group</vt:lpstr>
      <vt:lpstr>Slide 73</vt:lpstr>
      <vt:lpstr>Slide 74</vt:lpstr>
      <vt:lpstr>Slide 75</vt:lpstr>
      <vt:lpstr>Slide 76</vt:lpstr>
      <vt:lpstr>Slide 77</vt:lpstr>
      <vt:lpstr>Language</vt:lpstr>
      <vt:lpstr>377 - Associated Language</vt:lpstr>
      <vt:lpstr>377 - Associated Language</vt:lpstr>
      <vt:lpstr>Slide 81</vt:lpstr>
      <vt:lpstr>Slide 82</vt:lpstr>
      <vt:lpstr>Slide 83</vt:lpstr>
      <vt:lpstr>Biography/History</vt:lpstr>
      <vt:lpstr>678 - Biographical or Historical Data</vt:lpstr>
      <vt:lpstr>678 - Biographical or Historical Data</vt:lpstr>
      <vt:lpstr>Slide 87</vt:lpstr>
      <vt:lpstr>Slide 88</vt:lpstr>
      <vt:lpstr>Slide 89</vt:lpstr>
      <vt:lpstr>Other Attributes of Person or Corporate Body</vt:lpstr>
      <vt:lpstr>368 - Other Attributes of Person or Corporate Body</vt:lpstr>
      <vt:lpstr>368 - Other Attributes of Person or Corporate Body</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Other Person Elements</vt:lpstr>
      <vt:lpstr>378 - Fuller Form of Personal Name</vt:lpstr>
      <vt:lpstr>Slide 125</vt:lpstr>
      <vt:lpstr>Slide 126</vt:lpstr>
      <vt:lpstr>375 - Gender</vt:lpstr>
      <vt:lpstr>Slide 128</vt:lpstr>
      <vt:lpstr>374 - Occupation</vt:lpstr>
      <vt:lpstr>374 - Occupation</vt:lpstr>
      <vt:lpstr>Slide 131</vt:lpstr>
      <vt:lpstr>Slide 132</vt:lpstr>
      <vt:lpstr>Slide 133</vt:lpstr>
      <vt:lpstr>Slide 134</vt:lpstr>
      <vt:lpstr>Slide 135</vt:lpstr>
      <vt:lpstr>Slide 136</vt:lpstr>
      <vt:lpstr>Slide 137</vt:lpstr>
      <vt:lpstr>Other Family Elements</vt:lpstr>
      <vt:lpstr>376 - Family Information</vt:lpstr>
      <vt:lpstr>376 - Family Information</vt:lpstr>
      <vt:lpstr>Other Work/Expression Elements</vt:lpstr>
      <vt:lpstr>Other Work/Expression Elements</vt:lpstr>
      <vt:lpstr>380 - Form of Work</vt:lpstr>
      <vt:lpstr>380 - Form of Work</vt:lpstr>
      <vt:lpstr>Slide 145</vt:lpstr>
      <vt:lpstr>Slide 146</vt:lpstr>
      <vt:lpstr>Slide 147</vt:lpstr>
      <vt:lpstr>Slide 148</vt:lpstr>
      <vt:lpstr>Slide 149</vt:lpstr>
      <vt:lpstr>381 - Other Distinguishing Characteristics of Work or Expression </vt:lpstr>
      <vt:lpstr>Slide 151</vt:lpstr>
      <vt:lpstr>Slide 152</vt:lpstr>
      <vt:lpstr>Slide 153</vt:lpstr>
      <vt:lpstr>Slide 154</vt:lpstr>
      <vt:lpstr>Slide 155</vt:lpstr>
      <vt:lpstr>Slide 156</vt:lpstr>
      <vt:lpstr>382 - Medium of Performance</vt:lpstr>
      <vt:lpstr>383 - Numeric Designation of a Musical Work</vt:lpstr>
      <vt:lpstr>384 - Key</vt:lpstr>
      <vt:lpstr>Slide 160</vt:lpstr>
      <vt:lpstr>336 - Content Type</vt:lpstr>
      <vt:lpstr>Slide 162</vt:lpstr>
      <vt:lpstr>Enhancing Discovery</vt:lpstr>
      <vt:lpstr>Searching the LC/NACO AF in OCLC Connexion</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The Future</vt:lpstr>
      <vt:lpstr>Slide 182</vt:lpstr>
      <vt:lpstr>Slide 183</vt:lpstr>
    </vt:vector>
  </TitlesOfParts>
  <Company>University of Washington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and Authority Records: Enhancing Discovery</dc:title>
  <dc:creator>UW Library User</dc:creator>
  <cp:lastModifiedBy>UW Library User</cp:lastModifiedBy>
  <cp:revision>344</cp:revision>
  <dcterms:created xsi:type="dcterms:W3CDTF">2014-03-08T20:52:17Z</dcterms:created>
  <dcterms:modified xsi:type="dcterms:W3CDTF">2014-04-21T20:48:57Z</dcterms:modified>
</cp:coreProperties>
</file>